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0" r:id="rId4"/>
    <p:sldId id="271" r:id="rId5"/>
    <p:sldId id="276" r:id="rId6"/>
    <p:sldId id="273" r:id="rId7"/>
    <p:sldId id="274" r:id="rId8"/>
    <p:sldId id="277" r:id="rId9"/>
    <p:sldId id="289" r:id="rId10"/>
    <p:sldId id="283" r:id="rId11"/>
    <p:sldId id="272" r:id="rId12"/>
    <p:sldId id="284" r:id="rId13"/>
    <p:sldId id="278" r:id="rId14"/>
    <p:sldId id="282" r:id="rId15"/>
    <p:sldId id="279" r:id="rId16"/>
    <p:sldId id="281" r:id="rId17"/>
    <p:sldId id="285" r:id="rId18"/>
    <p:sldId id="286" r:id="rId19"/>
    <p:sldId id="287" r:id="rId20"/>
    <p:sldId id="288" r:id="rId21"/>
    <p:sldId id="259" r:id="rId22"/>
    <p:sldId id="262" r:id="rId23"/>
    <p:sldId id="263" r:id="rId24"/>
    <p:sldId id="266" r:id="rId25"/>
    <p:sldId id="264" r:id="rId26"/>
    <p:sldId id="260" r:id="rId27"/>
    <p:sldId id="268" r:id="rId28"/>
    <p:sldId id="265" r:id="rId29"/>
    <p:sldId id="267" r:id="rId30"/>
    <p:sldId id="258" r:id="rId31"/>
    <p:sldId id="295" r:id="rId32"/>
    <p:sldId id="294" r:id="rId33"/>
    <p:sldId id="269" r:id="rId34"/>
    <p:sldId id="291" r:id="rId35"/>
    <p:sldId id="292" r:id="rId36"/>
    <p:sldId id="293" r:id="rId37"/>
    <p:sldId id="261" r:id="rId38"/>
  </p:sldIdLst>
  <p:sldSz cx="12192000" cy="6858000"/>
  <p:notesSz cx="6858000" cy="9144000"/>
  <p:defaultTextStyle>
    <a:defPPr>
      <a:defRPr lang="en-H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230"/>
    <p:restoredTop sz="95872"/>
  </p:normalViewPr>
  <p:slideViewPr>
    <p:cSldViewPr snapToGrid="0" snapToObjects="1">
      <p:cViewPr varScale="1">
        <p:scale>
          <a:sx n="73" d="100"/>
          <a:sy n="73" d="100"/>
        </p:scale>
        <p:origin x="21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gif>
</file>

<file path=ppt/media/image4.png>
</file>

<file path=ppt/media/image5.gif>
</file>

<file path=ppt/media/image6.gif>
</file>

<file path=ppt/media/image7.png>
</file>

<file path=ppt/media/image8.gif>
</file>

<file path=ppt/media/image9.gi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3C1C2-0A73-9F4E-A26B-BB7070570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4C481-6DE7-B14B-B86C-7012235EF4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8EE81-C1FB-FE47-9EA3-EEBCF4829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A4BAA-C381-CF42-8B49-13E2819FE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E6EC2-DD88-1A41-AE11-018655DBC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651750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B84CA-F898-3F48-B6EE-FFBE8DA2B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07270-B42D-4142-9EBB-799E4A65C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2A072-E3EC-7149-8758-2F86899A0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0E86B-65D9-394D-9798-5B93BA63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53B30-3839-874C-B810-11138FE5E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789397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0AADE4-9501-0B47-A26B-62BD11A33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8D1BE-840D-C045-98D9-0CCAC12F9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CF64D-CFC6-C140-BBDB-FEA07A073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69071-60BF-EE42-AA3D-6F107E425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51E5A-F938-1042-A6AE-9E21A24B3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580350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BD118-2A4A-B140-AE62-00C441866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F91EC-ABF1-8B41-979B-8E711CC79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11BB3-1719-5948-B8A5-663792C5D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74E32-4612-4342-BECF-C4C039479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FB9A4-52FA-4A4F-8120-E6C5CCF4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94790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4F97C-B315-624A-B31B-E398C5C0F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A39F5-32FB-8645-A625-18A6DA593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5EB1E-8FFB-EA42-BEF3-5A619C500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DBB6A-6820-F54C-83D5-EEBA80BC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72070-60A0-DF42-8AA7-2531FC550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030603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17F6-92E1-A347-A997-836345141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B6088-1576-FD42-B794-46403E3C6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A906D-9D65-9B4F-B76F-BBAED1F47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C37DE-8DD2-494B-B169-132757FA4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0D87EF-F1D6-B041-AC25-7E12A9A66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BE66A8-CD9B-A74B-B382-39653BC7B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319059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82E87-0C9D-1A4F-A857-3B72E677A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6725B-8BEC-BE4F-A9BA-F533E0BF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E0A0A-E3D4-E246-921B-69A56B644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BB305-197C-9547-9B92-1CBC9E6F66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950B3C-D4F5-7244-B8FD-BF366D293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B1948-D968-464D-A166-3EB3831B9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86286E-E7F7-6947-9864-EA0E49D3F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8EF77D-F6D5-224D-802D-5A03129FF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66562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D29D9-E834-F342-8C54-B6AC5141C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40BA77-5549-3642-96D6-C77C97BC5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D5FF1-F4EE-544B-A7B4-AE190C305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88F79-1D8C-1945-AE0F-C0C054698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949555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F7895F-9040-EE4B-925A-64311CF3D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B9B936-BA4C-704D-81E9-8BC4F865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70AB36-618C-5444-A4FB-2114AFE3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869247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1A6F8-69E8-FF49-8AD6-E12A5F4C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37663-7E7B-4E43-8DD1-3D3BB7119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E5C16-E8B4-1144-AC56-A4525B23A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3682-57FA-2E4E-8DC9-54FB23E42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0F8BA-DC7C-8241-B5EF-35291E96A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37634-E50C-D84C-8E8B-2987796B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46376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1BB94-7ED7-E14B-9AD2-CA6BD228F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41DC90-62C9-9541-BCB9-C82FAEA361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391B1-E0B8-7346-8FA0-095D95216E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EA455-B769-D340-95FD-A11E6E609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1A9A5-48BD-6B46-8C0A-FED26985C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1022D-22CD-9047-96C7-097C2C82C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09409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83F62B-EEBF-BC48-9AE8-3002C2F88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B1F95-EFE3-ED43-BECC-E36CB3E1F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6080F-F7B0-5B44-A591-3664342233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415B1-ED30-CD49-A035-4542EABD00E8}" type="datetimeFigureOut">
              <a:rPr lang="en-HR" smtClean="0"/>
              <a:t>27.06.2021.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1C9B-612E-C149-BE35-285294572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6C490-BF81-BD46-862F-D38B00B800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A5B45-4301-0B4C-B900-C356F7861215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326382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H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030F3D-E109-A440-9566-F31F7D4AE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1384" y="679730"/>
            <a:ext cx="4171994" cy="3932729"/>
          </a:xfrm>
        </p:spPr>
        <p:txBody>
          <a:bodyPr>
            <a:normAutofit/>
          </a:bodyPr>
          <a:lstStyle/>
          <a:p>
            <a:r>
              <a:rPr lang="en-GB" sz="5100" dirty="0" err="1"/>
              <a:t>Interpretacija</a:t>
            </a:r>
            <a:r>
              <a:rPr lang="en-GB" sz="5100"/>
              <a:t> </a:t>
            </a:r>
            <a:r>
              <a:rPr lang="en-GB" sz="5100" err="1"/>
              <a:t>programa</a:t>
            </a:r>
            <a:r>
              <a:rPr lang="en-GB" sz="5100"/>
              <a:t> </a:t>
            </a:r>
            <a:br>
              <a:rPr lang="en-GB" sz="5100"/>
            </a:br>
            <a:r>
              <a:rPr lang="en-GB" sz="5100"/>
              <a:t>Druga </a:t>
            </a:r>
            <a:r>
              <a:rPr lang="en-GB" sz="5100" err="1"/>
              <a:t>domaća</a:t>
            </a:r>
            <a:r>
              <a:rPr lang="en-GB" sz="5100"/>
              <a:t> </a:t>
            </a:r>
            <a:r>
              <a:rPr lang="en-GB" sz="5100" err="1"/>
              <a:t>zadaća</a:t>
            </a:r>
            <a:r>
              <a:rPr lang="en-GB" sz="5100"/>
              <a:t> </a:t>
            </a:r>
            <a:br>
              <a:rPr lang="en-GB" sz="5100"/>
            </a:br>
            <a:endParaRPr lang="en-HR" sz="51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8154F22-45D1-E740-8F31-6F32DFF83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383" y="4952325"/>
            <a:ext cx="3876085" cy="113259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HR"/>
              <a:t>Marko Domagoj Benković</a:t>
            </a:r>
          </a:p>
          <a:p>
            <a:pPr algn="l"/>
            <a:r>
              <a:rPr lang="en-HR"/>
              <a:t>Iva Kozjak</a:t>
            </a:r>
          </a:p>
          <a:p>
            <a:pPr algn="l"/>
            <a:r>
              <a:rPr lang="en-HR"/>
              <a:t>Ena Majin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yellow robot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A7B0D22F-3E88-4448-BE64-EBFFD833F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597" y="624585"/>
            <a:ext cx="5608830" cy="560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78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hr-HR" sz="5400">
                <a:cs typeface="Calibri Light"/>
              </a:rPr>
              <a:t>Petlje  - ponovi i dok</a:t>
            </a:r>
            <a:endParaRPr lang="en-HR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8763FD62-72C6-1142-AD49-254FAAB5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03380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hr-HR">
              <a:cs typeface="Calibri"/>
            </a:endParaRPr>
          </a:p>
          <a:p>
            <a:r>
              <a:rPr lang="hr-HR">
                <a:cs typeface="Calibri"/>
              </a:rPr>
              <a:t>ponovi – sastoji se od ključne riječi "ponovi", startne varijable, uvjeta zaustavljanja, inkrementa te niza naredbi</a:t>
            </a:r>
          </a:p>
          <a:p>
            <a:r>
              <a:rPr lang="hr-HR">
                <a:cs typeface="Calibri"/>
              </a:rPr>
              <a:t>dok  -  sastoji se od ključne riječi "dok" te uvjeta zaustavljanja i niza naredbi</a:t>
            </a:r>
          </a:p>
        </p:txBody>
      </p:sp>
    </p:spTree>
    <p:extLst>
      <p:ext uri="{BB962C8B-B14F-4D97-AF65-F5344CB8AC3E}">
        <p14:creationId xmlns:p14="http://schemas.microsoft.com/office/powerpoint/2010/main" val="2076161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Petlje - primjeri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203079"/>
            <a:ext cx="3729495" cy="4147845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HR" b="1">
                <a:solidFill>
                  <a:schemeClr val="accent2"/>
                </a:solidFill>
              </a:rPr>
              <a:t>ponovi</a:t>
            </a:r>
          </a:p>
          <a:p>
            <a:pPr marL="0" indent="0">
              <a:buNone/>
            </a:pPr>
            <a:r>
              <a:rPr lang="en-GB" sz="2400" err="1"/>
              <a:t>ponovi</a:t>
            </a:r>
            <a:r>
              <a:rPr lang="en-HR" sz="2400"/>
              <a:t>(i=0, i&lt;10, 1)</a:t>
            </a:r>
          </a:p>
          <a:p>
            <a:pPr marL="0" indent="0">
              <a:buNone/>
            </a:pPr>
            <a:r>
              <a:rPr lang="en-HR" sz="2400"/>
              <a:t>	naredba</a:t>
            </a:r>
          </a:p>
          <a:p>
            <a:pPr marL="0" indent="0">
              <a:buNone/>
            </a:pPr>
            <a:r>
              <a:rPr lang="en-GB" sz="2400" err="1"/>
              <a:t>ili</a:t>
            </a:r>
            <a:endParaRPr lang="en-HR" sz="2400"/>
          </a:p>
          <a:p>
            <a:pPr marL="0" indent="0">
              <a:buNone/>
            </a:pPr>
            <a:r>
              <a:rPr lang="en-GB" sz="2400" err="1"/>
              <a:t>ponovi</a:t>
            </a:r>
            <a:r>
              <a:rPr lang="en-HR" sz="2400"/>
              <a:t>(i=0, i&lt;10, 1){</a:t>
            </a:r>
          </a:p>
          <a:p>
            <a:pPr marL="0" indent="0">
              <a:buNone/>
            </a:pPr>
            <a:r>
              <a:rPr lang="en-HR" sz="2400"/>
              <a:t>	naredba,</a:t>
            </a:r>
          </a:p>
          <a:p>
            <a:pPr marL="0" indent="0">
              <a:buNone/>
            </a:pPr>
            <a:r>
              <a:rPr lang="en-HR" sz="2400"/>
              <a:t>	naredba,</a:t>
            </a:r>
          </a:p>
          <a:p>
            <a:pPr marL="0" indent="0">
              <a:buNone/>
            </a:pPr>
            <a:r>
              <a:rPr lang="en-HR" sz="2400"/>
              <a:t>	…</a:t>
            </a:r>
          </a:p>
          <a:p>
            <a:pPr marL="0" indent="0">
              <a:buNone/>
            </a:pPr>
            <a:r>
              <a:rPr lang="en-HR" sz="2400"/>
              <a:t>}</a:t>
            </a:r>
          </a:p>
          <a:p>
            <a:pPr marL="0" indent="0">
              <a:buNone/>
            </a:pPr>
            <a:endParaRPr lang="en-HR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15456BA-4AF8-8341-B4D5-402AD73C0C79}"/>
              </a:ext>
            </a:extLst>
          </p:cNvPr>
          <p:cNvSpPr txBox="1">
            <a:spLocks/>
          </p:cNvSpPr>
          <p:nvPr/>
        </p:nvSpPr>
        <p:spPr>
          <a:xfrm>
            <a:off x="6095999" y="2203078"/>
            <a:ext cx="3729495" cy="3984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b="1">
                <a:solidFill>
                  <a:schemeClr val="accent2"/>
                </a:solidFill>
              </a:rPr>
              <a:t>dok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dok</a:t>
            </a:r>
            <a:r>
              <a:rPr lang="en-HR" sz="2400"/>
              <a:t>(i&lt;10)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400"/>
              <a:t>	naredba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ili</a:t>
            </a:r>
            <a:endParaRPr lang="en-HR" sz="2400"/>
          </a:p>
          <a:p>
            <a:pPr marL="0" indent="0">
              <a:buNone/>
            </a:pPr>
            <a:r>
              <a:rPr lang="en-GB" sz="2400" err="1"/>
              <a:t>dok</a:t>
            </a:r>
            <a:r>
              <a:rPr lang="en-HR" sz="2400"/>
              <a:t>(i&lt;10){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400"/>
              <a:t>	naredba,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400"/>
              <a:t>	naredba,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400"/>
              <a:t>	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40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342726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hr-HR" sz="5400">
                <a:cs typeface="Calibri Light"/>
              </a:rPr>
              <a:t>Grananja  - ako i ako ... inače</a:t>
            </a:r>
            <a:endParaRPr lang="en-HR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HR" sz="2400"/>
          </a:p>
          <a:p>
            <a:endParaRPr lang="en-HR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DFF01741-454A-2D45-9C75-49AB9903263D}"/>
              </a:ext>
            </a:extLst>
          </p:cNvPr>
          <p:cNvSpPr txBox="1">
            <a:spLocks/>
          </p:cNvSpPr>
          <p:nvPr/>
        </p:nvSpPr>
        <p:spPr>
          <a:xfrm>
            <a:off x="808638" y="196281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r-HR">
              <a:cs typeface="Calibri"/>
            </a:endParaRPr>
          </a:p>
          <a:p>
            <a:r>
              <a:rPr lang="hr-HR">
                <a:cs typeface="Calibri"/>
              </a:rPr>
              <a:t>ako – sastoje se od ključne riječi "ako", uvjeta te niza naredbi</a:t>
            </a:r>
          </a:p>
          <a:p>
            <a:r>
              <a:rPr lang="hr-HR">
                <a:cs typeface="Calibri"/>
              </a:rPr>
              <a:t>ako...inače - slično kao i "ako", ali ukoliko uvjet nije ispunjen, izvršavaju se naredbe koje slijede nakon ključne riječi "inače" </a:t>
            </a:r>
          </a:p>
        </p:txBody>
      </p:sp>
    </p:spTree>
    <p:extLst>
      <p:ext uri="{BB962C8B-B14F-4D97-AF65-F5344CB8AC3E}">
        <p14:creationId xmlns:p14="http://schemas.microsoft.com/office/powerpoint/2010/main" val="3946750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Grananja - primjeri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808638" y="2204321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96D43AB-ADFE-DA42-A54D-86E1C8EC9028}"/>
              </a:ext>
            </a:extLst>
          </p:cNvPr>
          <p:cNvSpPr txBox="1">
            <a:spLocks/>
          </p:cNvSpPr>
          <p:nvPr/>
        </p:nvSpPr>
        <p:spPr>
          <a:xfrm>
            <a:off x="1239694" y="2204397"/>
            <a:ext cx="3281506" cy="390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3000" b="1">
                <a:solidFill>
                  <a:schemeClr val="accent2"/>
                </a:solidFill>
              </a:rPr>
              <a:t>ako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err="1"/>
              <a:t>ako</a:t>
            </a:r>
            <a:r>
              <a:rPr lang="en-HR" sz="2600"/>
              <a:t>(x&lt;10)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600"/>
              <a:t>	naredba</a:t>
            </a:r>
          </a:p>
          <a:p>
            <a:pPr marL="0" indent="0">
              <a:buNone/>
            </a:pPr>
            <a:r>
              <a:rPr lang="en-GB" sz="2600"/>
              <a:t>Ili</a:t>
            </a:r>
            <a:endParaRPr lang="en-HR" sz="260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600" err="1"/>
              <a:t>ako</a:t>
            </a:r>
            <a:r>
              <a:rPr lang="en-HR" sz="2600"/>
              <a:t>(x&lt;10){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600"/>
              <a:t>	naredba,</a:t>
            </a:r>
          </a:p>
          <a:p>
            <a:pPr marL="0" indent="0">
              <a:buNone/>
            </a:pPr>
            <a:r>
              <a:rPr lang="en-HR" sz="2600"/>
              <a:t>                </a:t>
            </a:r>
            <a:r>
              <a:rPr lang="en-HR" sz="2600" err="1"/>
              <a:t>naredba</a:t>
            </a:r>
            <a:r>
              <a:rPr lang="en-HR" sz="2600"/>
              <a:t>,</a:t>
            </a:r>
            <a:endParaRPr lang="en-HR" sz="2600">
              <a:cs typeface="Calibri"/>
            </a:endParaRPr>
          </a:p>
          <a:p>
            <a:pPr marL="0" indent="0">
              <a:buNone/>
            </a:pPr>
            <a:r>
              <a:rPr lang="en-HR" sz="2600">
                <a:cs typeface="Calibri"/>
              </a:rPr>
              <a:t>                      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600"/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35873047-C86F-164B-B1BF-FA3B0429BB75}"/>
              </a:ext>
            </a:extLst>
          </p:cNvPr>
          <p:cNvSpPr txBox="1">
            <a:spLocks/>
          </p:cNvSpPr>
          <p:nvPr/>
        </p:nvSpPr>
        <p:spPr>
          <a:xfrm>
            <a:off x="6404220" y="2101523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b="1" err="1">
                <a:solidFill>
                  <a:schemeClr val="accent2"/>
                </a:solidFill>
              </a:rPr>
              <a:t>ako</a:t>
            </a:r>
            <a:r>
              <a:rPr lang="en-HR" b="1">
                <a:solidFill>
                  <a:schemeClr val="accent2"/>
                </a:solidFill>
              </a:rPr>
              <a:t>…inače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ako</a:t>
            </a:r>
            <a:r>
              <a:rPr lang="en-HR" sz="2400"/>
              <a:t>(</a:t>
            </a:r>
            <a:r>
              <a:rPr lang="en-HR" sz="2400" err="1"/>
              <a:t>Istina</a:t>
            </a:r>
            <a:r>
              <a:rPr lang="en-HR" sz="2400"/>
              <a:t>){</a:t>
            </a:r>
            <a:endParaRPr lang="en-HR" sz="2400">
              <a:cs typeface="Calibri"/>
            </a:endParaRPr>
          </a:p>
          <a:p>
            <a:pPr marL="0" indent="0">
              <a:buNone/>
            </a:pPr>
            <a:r>
              <a:rPr lang="en-HR" sz="2400"/>
              <a:t>               </a:t>
            </a:r>
            <a:r>
              <a:rPr lang="hr-HR" sz="2400" err="1"/>
              <a:t>naredba</a:t>
            </a:r>
            <a:r>
              <a:rPr lang="hr-HR" sz="2400"/>
              <a:t>,</a:t>
            </a:r>
            <a:endParaRPr lang="hr-HR" sz="2400">
              <a:cs typeface="Calibri"/>
            </a:endParaRPr>
          </a:p>
          <a:p>
            <a:pPr marL="0" indent="0">
              <a:buNone/>
            </a:pPr>
            <a:r>
              <a:rPr lang="hr-HR" sz="2400">
                <a:cs typeface="Calibri"/>
              </a:rPr>
              <a:t>               </a:t>
            </a:r>
            <a:r>
              <a:rPr lang="hr-HR" sz="2400" err="1">
                <a:cs typeface="Calibri"/>
              </a:rPr>
              <a:t>naredba</a:t>
            </a:r>
            <a:r>
              <a:rPr lang="hr-HR" sz="2400">
                <a:cs typeface="Calibri"/>
              </a:rPr>
              <a:t>,</a:t>
            </a:r>
          </a:p>
          <a:p>
            <a:pPr marL="0" indent="0">
              <a:buNone/>
            </a:pPr>
            <a:r>
              <a:rPr lang="hr-HR" sz="2400">
                <a:cs typeface="Calibri"/>
              </a:rPr>
              <a:t>                       ...</a:t>
            </a:r>
          </a:p>
          <a:p>
            <a:pPr marL="0" indent="0">
              <a:buNone/>
            </a:pPr>
            <a:r>
              <a:rPr lang="hr-HR" sz="2400">
                <a:cs typeface="Calibri"/>
              </a:rPr>
              <a:t>}inače naredba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2587611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err="1">
                <a:ea typeface="+mj-lt"/>
                <a:cs typeface="+mj-lt"/>
              </a:rPr>
              <a:t>Ostale</a:t>
            </a:r>
            <a:r>
              <a:rPr lang="en-US" sz="5400">
                <a:ea typeface="+mj-lt"/>
                <a:cs typeface="+mj-lt"/>
              </a:rPr>
              <a:t> </a:t>
            </a:r>
            <a:r>
              <a:rPr lang="en-US" sz="5400" err="1">
                <a:ea typeface="+mj-lt"/>
                <a:cs typeface="+mj-lt"/>
              </a:rPr>
              <a:t>ključne</a:t>
            </a:r>
            <a:r>
              <a:rPr lang="en-US" sz="5400">
                <a:ea typeface="+mj-lt"/>
                <a:cs typeface="+mj-lt"/>
              </a:rPr>
              <a:t> </a:t>
            </a:r>
            <a:r>
              <a:rPr lang="en-US" sz="5400" err="1">
                <a:ea typeface="+mj-lt"/>
                <a:cs typeface="+mj-lt"/>
              </a:rPr>
              <a:t>riječi</a:t>
            </a:r>
            <a:endParaRPr lang="en-HR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A5F37DB9-CFE9-3340-A481-65DDBDCC3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03380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hr-HR">
              <a:cs typeface="Calibri"/>
            </a:endParaRPr>
          </a:p>
          <a:p>
            <a:r>
              <a:rPr lang="hr-HR" err="1">
                <a:cs typeface="Calibri"/>
              </a:rPr>
              <a:t>nelokalna</a:t>
            </a:r>
            <a:r>
              <a:rPr lang="hr-HR">
                <a:cs typeface="Calibri"/>
              </a:rPr>
              <a:t> kontrola toka: izađi - ukoliko je uvjet ispunjen, naredbom se izlazi iz petlje te se naredbe unutar petlje više ne izvršavaju</a:t>
            </a:r>
          </a:p>
          <a:p>
            <a:r>
              <a:rPr lang="hr-HR" err="1">
                <a:ea typeface="+mn-lt"/>
                <a:cs typeface="+mn-lt"/>
              </a:rPr>
              <a:t>nelokalna</a:t>
            </a:r>
            <a:r>
              <a:rPr lang="hr-HR">
                <a:ea typeface="+mn-lt"/>
                <a:cs typeface="+mn-lt"/>
              </a:rPr>
              <a:t> kontrola toka: nastavi - slično kao izađi, samo što se ne izlazi iz petlje nego se nastavlja sa sljedećom iteracijom, ignorirajući naredbe napisane ispod ključne riječ</a:t>
            </a:r>
          </a:p>
          <a:p>
            <a:r>
              <a:rPr lang="hr-HR">
                <a:cs typeface="Calibri"/>
              </a:rPr>
              <a:t>ispis - služi za ispisivanje vrijednosti, moguće ispisati više od jedne vrijednosti</a:t>
            </a:r>
          </a:p>
          <a:p>
            <a:r>
              <a:rPr lang="hr-HR">
                <a:cs typeface="Calibri"/>
              </a:rPr>
              <a:t>vrati - vraća povratnu vrijednost funkcije</a:t>
            </a:r>
          </a:p>
        </p:txBody>
      </p:sp>
    </p:spTree>
    <p:extLst>
      <p:ext uri="{BB962C8B-B14F-4D97-AF65-F5344CB8AC3E}">
        <p14:creationId xmlns:p14="http://schemas.microsoft.com/office/powerpoint/2010/main" val="3201517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Ostale ključne riječi  - primjeri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00740A3-BA65-C649-B5AD-B45FD426A27F}"/>
              </a:ext>
            </a:extLst>
          </p:cNvPr>
          <p:cNvSpPr txBox="1">
            <a:spLocks/>
          </p:cNvSpPr>
          <p:nvPr/>
        </p:nvSpPr>
        <p:spPr>
          <a:xfrm>
            <a:off x="808638" y="2203079"/>
            <a:ext cx="2433858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H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sz="2800" b="1">
                <a:solidFill>
                  <a:schemeClr val="accent2"/>
                </a:solidFill>
              </a:rPr>
              <a:t>ispis</a:t>
            </a:r>
            <a:endParaRPr lang="en-HR" sz="2800" b="1">
              <a:solidFill>
                <a:schemeClr val="accent2"/>
              </a:solidFill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ispis</a:t>
            </a:r>
            <a:r>
              <a:rPr lang="en-HR" sz="2400"/>
              <a:t>(x)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r>
              <a:rPr lang="en-GB" sz="2400"/>
              <a:t>   </a:t>
            </a:r>
            <a:r>
              <a:rPr lang="en-GB" sz="2400" err="1"/>
              <a:t>ili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ispis</a:t>
            </a:r>
            <a:r>
              <a:rPr lang="en-HR" sz="2400"/>
              <a:t>(</a:t>
            </a:r>
            <a:r>
              <a:rPr lang="en-HR" sz="2400" err="1"/>
              <a:t>x,y</a:t>
            </a:r>
            <a:r>
              <a:rPr lang="en-HR" sz="2400"/>
              <a:t>,...)</a:t>
            </a:r>
            <a:endParaRPr lang="en-HR" sz="240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F1A32-DC32-0940-B376-22B2E2133905}"/>
              </a:ext>
            </a:extLst>
          </p:cNvPr>
          <p:cNvSpPr txBox="1">
            <a:spLocks/>
          </p:cNvSpPr>
          <p:nvPr/>
        </p:nvSpPr>
        <p:spPr>
          <a:xfrm>
            <a:off x="2913819" y="2374477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b="1">
                <a:solidFill>
                  <a:schemeClr val="accent2"/>
                </a:solidFill>
              </a:rPr>
              <a:t>vrati</a:t>
            </a:r>
          </a:p>
          <a:p>
            <a:pPr marL="0" indent="0">
              <a:buNone/>
            </a:pPr>
            <a:r>
              <a:rPr lang="en-GB" sz="2400" err="1"/>
              <a:t>vrati</a:t>
            </a:r>
            <a:r>
              <a:rPr lang="en-GB" sz="2400"/>
              <a:t> x</a:t>
            </a:r>
            <a:endParaRPr lang="en-GB" sz="2400">
              <a:cs typeface="Calibri"/>
            </a:endParaRPr>
          </a:p>
          <a:p>
            <a:pPr marL="0" indent="0">
              <a:buNone/>
            </a:pPr>
            <a:r>
              <a:rPr lang="en-GB" sz="2400"/>
              <a:t>   </a:t>
            </a:r>
            <a:r>
              <a:rPr lang="en-GB" sz="2400" err="1"/>
              <a:t>ili</a:t>
            </a:r>
            <a:endParaRPr lang="en-HR" sz="2400" err="1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err="1"/>
              <a:t>vrati</a:t>
            </a:r>
            <a:r>
              <a:rPr lang="en-HR" sz="2400"/>
              <a:t> Istina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33DE8DB-1087-A945-846F-29FD86FEE7CC}"/>
              </a:ext>
            </a:extLst>
          </p:cNvPr>
          <p:cNvSpPr txBox="1">
            <a:spLocks/>
          </p:cNvSpPr>
          <p:nvPr/>
        </p:nvSpPr>
        <p:spPr>
          <a:xfrm>
            <a:off x="5097460" y="2545074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b="1" err="1">
                <a:solidFill>
                  <a:schemeClr val="accent2"/>
                </a:solidFill>
              </a:rPr>
              <a:t>nastavi</a:t>
            </a:r>
            <a:endParaRPr lang="en-HR" b="1" err="1">
              <a:solidFill>
                <a:schemeClr val="accent2"/>
              </a:solidFill>
              <a:cs typeface="Calibri"/>
            </a:endParaRPr>
          </a:p>
          <a:p>
            <a:pPr marL="0" indent="0">
              <a:buNone/>
            </a:pPr>
            <a:r>
              <a:rPr lang="en-GB" sz="2400" err="1">
                <a:ea typeface="+mn-lt"/>
                <a:cs typeface="+mn-lt"/>
              </a:rPr>
              <a:t>ponovi</a:t>
            </a:r>
            <a:r>
              <a:rPr lang="en-US" sz="2400">
                <a:ea typeface="+mn-lt"/>
                <a:cs typeface="+mn-lt"/>
              </a:rPr>
              <a:t>(</a:t>
            </a:r>
            <a:r>
              <a:rPr lang="en-US" sz="2400" err="1">
                <a:ea typeface="+mn-lt"/>
                <a:cs typeface="+mn-lt"/>
              </a:rPr>
              <a:t>i</a:t>
            </a:r>
            <a:r>
              <a:rPr lang="en-US" sz="2400">
                <a:ea typeface="+mn-lt"/>
                <a:cs typeface="+mn-lt"/>
              </a:rPr>
              <a:t>=0, </a:t>
            </a:r>
            <a:r>
              <a:rPr lang="en-US" sz="2400" err="1">
                <a:ea typeface="+mn-lt"/>
                <a:cs typeface="+mn-lt"/>
              </a:rPr>
              <a:t>i</a:t>
            </a:r>
            <a:r>
              <a:rPr lang="en-US" sz="2400">
                <a:ea typeface="+mn-lt"/>
                <a:cs typeface="+mn-lt"/>
              </a:rPr>
              <a:t>&lt;10, 1){</a:t>
            </a:r>
          </a:p>
          <a:p>
            <a:pPr marL="0" indent="0">
              <a:buNone/>
            </a:pPr>
            <a:r>
              <a:rPr lang="en-US" sz="2400">
                <a:ea typeface="+mn-lt"/>
                <a:cs typeface="+mn-lt"/>
              </a:rPr>
              <a:t>      </a:t>
            </a:r>
            <a:r>
              <a:rPr lang="en-US" sz="2400" err="1">
                <a:ea typeface="+mn-lt"/>
                <a:cs typeface="+mn-lt"/>
              </a:rPr>
              <a:t>naredba</a:t>
            </a:r>
            <a:r>
              <a:rPr lang="en-US" sz="2400">
                <a:ea typeface="+mn-lt"/>
                <a:cs typeface="+mn-lt"/>
              </a:rPr>
              <a:t>,</a:t>
            </a:r>
          </a:p>
          <a:p>
            <a:pPr marL="0" indent="0">
              <a:buNone/>
            </a:pPr>
            <a:r>
              <a:rPr lang="en-US" sz="2400">
                <a:cs typeface="Calibri"/>
              </a:rPr>
              <a:t>      </a:t>
            </a:r>
            <a:r>
              <a:rPr lang="en-US" sz="2400" err="1">
                <a:cs typeface="Calibri"/>
              </a:rPr>
              <a:t>ako</a:t>
            </a:r>
            <a:r>
              <a:rPr lang="en-US" sz="2400">
                <a:cs typeface="Calibri"/>
              </a:rPr>
              <a:t>(</a:t>
            </a:r>
            <a:r>
              <a:rPr lang="en-US" sz="2400" err="1">
                <a:cs typeface="Calibri"/>
              </a:rPr>
              <a:t>i</a:t>
            </a:r>
            <a:r>
              <a:rPr lang="en-US" sz="2400">
                <a:cs typeface="Calibri"/>
              </a:rPr>
              <a:t> == 5) </a:t>
            </a:r>
            <a:r>
              <a:rPr lang="en-US" sz="2400" err="1">
                <a:cs typeface="Calibri"/>
              </a:rPr>
              <a:t>nastavi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cs typeface="Calibri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6B98022-5157-D843-9A3D-A4F9507F2240}"/>
              </a:ext>
            </a:extLst>
          </p:cNvPr>
          <p:cNvSpPr txBox="1">
            <a:spLocks/>
          </p:cNvSpPr>
          <p:nvPr/>
        </p:nvSpPr>
        <p:spPr>
          <a:xfrm>
            <a:off x="8509399" y="2545073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HR" b="1">
              <a:solidFill>
                <a:schemeClr val="accent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HR" b="1" err="1">
                <a:solidFill>
                  <a:schemeClr val="accent2"/>
                </a:solidFill>
              </a:rPr>
              <a:t>izađi</a:t>
            </a:r>
            <a:endParaRPr lang="en-HR" b="1" err="1">
              <a:solidFill>
                <a:schemeClr val="accent2"/>
              </a:solidFill>
              <a:cs typeface="Calibri"/>
            </a:endParaRPr>
          </a:p>
          <a:p>
            <a:pPr marL="0" indent="0">
              <a:buNone/>
            </a:pPr>
            <a:r>
              <a:rPr lang="en-GB" sz="2400" err="1">
                <a:ea typeface="+mn-lt"/>
                <a:cs typeface="+mn-lt"/>
              </a:rPr>
              <a:t>ponovi</a:t>
            </a:r>
            <a:r>
              <a:rPr lang="en-US" sz="2400">
                <a:ea typeface="+mn-lt"/>
                <a:cs typeface="+mn-lt"/>
              </a:rPr>
              <a:t>(</a:t>
            </a:r>
            <a:r>
              <a:rPr lang="en-US" sz="2400" err="1">
                <a:ea typeface="+mn-lt"/>
                <a:cs typeface="+mn-lt"/>
              </a:rPr>
              <a:t>i</a:t>
            </a:r>
            <a:r>
              <a:rPr lang="en-US" sz="2400">
                <a:ea typeface="+mn-lt"/>
                <a:cs typeface="+mn-lt"/>
              </a:rPr>
              <a:t>=0, </a:t>
            </a:r>
            <a:r>
              <a:rPr lang="en-US" sz="2400" err="1">
                <a:ea typeface="+mn-lt"/>
                <a:cs typeface="+mn-lt"/>
              </a:rPr>
              <a:t>i</a:t>
            </a:r>
            <a:r>
              <a:rPr lang="en-US" sz="2400">
                <a:ea typeface="+mn-lt"/>
                <a:cs typeface="+mn-lt"/>
              </a:rPr>
              <a:t>&lt;10, 1){</a:t>
            </a:r>
          </a:p>
          <a:p>
            <a:pPr marL="0" indent="0">
              <a:buNone/>
            </a:pPr>
            <a:r>
              <a:rPr lang="en-US" sz="2400">
                <a:ea typeface="+mn-lt"/>
                <a:cs typeface="+mn-lt"/>
              </a:rPr>
              <a:t>      </a:t>
            </a:r>
            <a:r>
              <a:rPr lang="en-US" sz="2400" err="1">
                <a:ea typeface="+mn-lt"/>
                <a:cs typeface="+mn-lt"/>
              </a:rPr>
              <a:t>naredba</a:t>
            </a:r>
            <a:r>
              <a:rPr lang="en-US" sz="2400">
                <a:ea typeface="+mn-lt"/>
                <a:cs typeface="+mn-lt"/>
              </a:rPr>
              <a:t>,</a:t>
            </a:r>
          </a:p>
          <a:p>
            <a:pPr marL="0" indent="0">
              <a:buNone/>
            </a:pPr>
            <a:r>
              <a:rPr lang="en-US" sz="2400">
                <a:cs typeface="Calibri"/>
              </a:rPr>
              <a:t>      </a:t>
            </a:r>
            <a:r>
              <a:rPr lang="en-US" sz="2400" err="1">
                <a:cs typeface="Calibri"/>
              </a:rPr>
              <a:t>ako</a:t>
            </a:r>
            <a:r>
              <a:rPr lang="en-US" sz="2400">
                <a:cs typeface="Calibri"/>
              </a:rPr>
              <a:t>(</a:t>
            </a:r>
            <a:r>
              <a:rPr lang="en-US" sz="2400" err="1">
                <a:cs typeface="Calibri"/>
              </a:rPr>
              <a:t>i</a:t>
            </a:r>
            <a:r>
              <a:rPr lang="en-US" sz="2400">
                <a:cs typeface="Calibri"/>
              </a:rPr>
              <a:t> == 5) </a:t>
            </a:r>
            <a:r>
              <a:rPr lang="en-US" sz="2400" err="1">
                <a:cs typeface="Calibri"/>
              </a:rPr>
              <a:t>izađi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>
                <a:cs typeface="Calibri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  <a:p>
            <a:pPr marL="0" indent="0">
              <a:buFont typeface="Arial" panose="020B0604020202020204" pitchFamily="34" charset="0"/>
              <a:buNone/>
            </a:pPr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3621926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766" y="507076"/>
            <a:ext cx="9236700" cy="1188950"/>
          </a:xfrm>
        </p:spPr>
        <p:txBody>
          <a:bodyPr anchor="b">
            <a:normAutofit fontScale="90000"/>
          </a:bodyPr>
          <a:lstStyle/>
          <a:p>
            <a:r>
              <a:rPr lang="en-HR" sz="5400"/>
              <a:t>Pretvorbe iz jednog tipa u drugi  - primjeri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881766" y="220307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liubroj</a:t>
            </a:r>
            <a:r>
              <a:rPr lang="en-GB" sz="2400"/>
              <a:t> – x=</a:t>
            </a:r>
            <a:r>
              <a:rPr lang="en-GB" sz="2400" err="1"/>
              <a:t>liubroj</a:t>
            </a:r>
            <a:r>
              <a:rPr lang="en-GB" sz="2400"/>
              <a:t>(L1)</a:t>
            </a:r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logubroj</a:t>
            </a:r>
            <a:r>
              <a:rPr lang="en-GB" sz="2400">
                <a:solidFill>
                  <a:schemeClr val="accent2"/>
                </a:solidFill>
              </a:rPr>
              <a:t> </a:t>
            </a:r>
            <a:r>
              <a:rPr lang="en-GB" sz="2400"/>
              <a:t>– x=</a:t>
            </a:r>
            <a:r>
              <a:rPr lang="en-GB" sz="2400" err="1"/>
              <a:t>logubroj</a:t>
            </a:r>
            <a:r>
              <a:rPr lang="en-GB" sz="2400"/>
              <a:t>(X)</a:t>
            </a:r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liulog</a:t>
            </a:r>
            <a:r>
              <a:rPr lang="en-GB" sz="2400">
                <a:solidFill>
                  <a:schemeClr val="accent2"/>
                </a:solidFill>
              </a:rPr>
              <a:t> </a:t>
            </a:r>
            <a:r>
              <a:rPr lang="en-GB" sz="2400"/>
              <a:t>– X=</a:t>
            </a:r>
            <a:r>
              <a:rPr lang="en-GB" sz="2400" err="1"/>
              <a:t>liulog</a:t>
            </a:r>
            <a:r>
              <a:rPr lang="en-GB" sz="2400"/>
              <a:t>(L1)</a:t>
            </a:r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arulog</a:t>
            </a:r>
            <a:r>
              <a:rPr lang="en-GB" sz="2400">
                <a:solidFill>
                  <a:schemeClr val="accent2"/>
                </a:solidFill>
              </a:rPr>
              <a:t> </a:t>
            </a:r>
            <a:r>
              <a:rPr lang="en-GB" sz="2400"/>
              <a:t>– X=</a:t>
            </a:r>
            <a:r>
              <a:rPr lang="en-GB" sz="2400" err="1"/>
              <a:t>arulog</a:t>
            </a:r>
            <a:r>
              <a:rPr lang="en-GB" sz="2400"/>
              <a:t>(x)</a:t>
            </a:r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loguli</a:t>
            </a:r>
            <a:r>
              <a:rPr lang="en-GB" sz="2400">
                <a:solidFill>
                  <a:schemeClr val="accent2"/>
                </a:solidFill>
              </a:rPr>
              <a:t> </a:t>
            </a:r>
            <a:r>
              <a:rPr lang="en-GB" sz="2400"/>
              <a:t>– </a:t>
            </a:r>
            <a:r>
              <a:rPr lang="en-GB" sz="2400" err="1"/>
              <a:t>loguli</a:t>
            </a:r>
            <a:r>
              <a:rPr lang="en-GB" sz="2400"/>
              <a:t>(X L1)</a:t>
            </a:r>
            <a:endParaRPr lang="en-GB" sz="2400">
              <a:solidFill>
                <a:schemeClr val="accent2"/>
              </a:solidFill>
            </a:endParaRPr>
          </a:p>
          <a:p>
            <a:r>
              <a:rPr lang="en-GB" sz="2400" err="1">
                <a:solidFill>
                  <a:schemeClr val="accent2"/>
                </a:solidFill>
              </a:rPr>
              <a:t>aruli</a:t>
            </a:r>
            <a:r>
              <a:rPr lang="en-GB" sz="2400">
                <a:solidFill>
                  <a:schemeClr val="accent2"/>
                </a:solidFill>
              </a:rPr>
              <a:t> </a:t>
            </a:r>
            <a:r>
              <a:rPr lang="en-GB" sz="2400"/>
              <a:t>– </a:t>
            </a:r>
            <a:r>
              <a:rPr lang="en-GB" sz="2400" err="1"/>
              <a:t>aruli</a:t>
            </a:r>
            <a:r>
              <a:rPr lang="en-GB" sz="2400"/>
              <a:t>(x L1)</a:t>
            </a:r>
            <a:endParaRPr lang="en-GB" sz="240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306700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Simboličko ime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7771905-345A-E847-AF59-F4743ECB1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1998368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err="1"/>
              <a:t>Svaki</a:t>
            </a:r>
            <a:r>
              <a:rPr lang="en-GB"/>
              <a:t> put </a:t>
            </a:r>
            <a:r>
              <a:rPr lang="en-GB" err="1"/>
              <a:t>kad</a:t>
            </a:r>
            <a:r>
              <a:rPr lang="en-GB"/>
              <a:t> program </a:t>
            </a:r>
            <a:r>
              <a:rPr lang="en-GB" err="1"/>
              <a:t>naiđe</a:t>
            </a:r>
            <a:r>
              <a:rPr lang="en-GB"/>
              <a:t> </a:t>
            </a:r>
            <a:r>
              <a:rPr lang="en-GB" err="1"/>
              <a:t>na</a:t>
            </a:r>
            <a:r>
              <a:rPr lang="en-GB"/>
              <a:t> </a:t>
            </a:r>
            <a:r>
              <a:rPr lang="en-GB" err="1"/>
              <a:t>simboličko</a:t>
            </a:r>
            <a:r>
              <a:rPr lang="en-GB"/>
              <a:t> </a:t>
            </a:r>
            <a:r>
              <a:rPr lang="en-GB" err="1"/>
              <a:t>ime</a:t>
            </a:r>
            <a:r>
              <a:rPr lang="en-GB"/>
              <a:t>, </a:t>
            </a:r>
            <a:r>
              <a:rPr lang="en-GB" err="1"/>
              <a:t>povezuje</a:t>
            </a:r>
            <a:r>
              <a:rPr lang="en-GB"/>
              <a:t> </a:t>
            </a:r>
            <a:r>
              <a:rPr lang="en-GB" err="1"/>
              <a:t>ga</a:t>
            </a:r>
            <a:r>
              <a:rPr lang="en-GB"/>
              <a:t> s </a:t>
            </a:r>
            <a:r>
              <a:rPr lang="en-GB" err="1"/>
              <a:t>pripadajućom</a:t>
            </a:r>
            <a:r>
              <a:rPr lang="en-GB"/>
              <a:t> </a:t>
            </a:r>
            <a:r>
              <a:rPr lang="en-GB" err="1"/>
              <a:t>varijablom</a:t>
            </a:r>
            <a:r>
              <a:rPr lang="en-GB"/>
              <a:t>.</a:t>
            </a:r>
          </a:p>
          <a:p>
            <a:pPr marL="0" indent="0">
              <a:buNone/>
            </a:pPr>
            <a:r>
              <a:rPr lang="en-GB" err="1"/>
              <a:t>Simboličko</a:t>
            </a:r>
            <a:r>
              <a:rPr lang="en-GB"/>
              <a:t> </a:t>
            </a:r>
            <a:r>
              <a:rPr lang="en-GB" err="1"/>
              <a:t>ime</a:t>
            </a:r>
            <a:r>
              <a:rPr lang="en-GB"/>
              <a:t> (</a:t>
            </a:r>
            <a:r>
              <a:rPr lang="en-GB" err="1"/>
              <a:t>identifikator</a:t>
            </a:r>
            <a:r>
              <a:rPr lang="en-GB"/>
              <a:t>) </a:t>
            </a:r>
            <a:r>
              <a:rPr lang="en-GB" err="1"/>
              <a:t>određuje</a:t>
            </a:r>
            <a:r>
              <a:rPr lang="en-GB"/>
              <a:t> </a:t>
            </a:r>
            <a:r>
              <a:rPr lang="en-GB" err="1"/>
              <a:t>korisnik</a:t>
            </a:r>
            <a:r>
              <a:rPr lang="en-GB"/>
              <a:t> </a:t>
            </a:r>
            <a:r>
              <a:rPr lang="en-GB" err="1"/>
              <a:t>poštujući</a:t>
            </a:r>
            <a:r>
              <a:rPr lang="en-GB"/>
              <a:t> </a:t>
            </a:r>
            <a:r>
              <a:rPr lang="en-GB" err="1"/>
              <a:t>određena</a:t>
            </a:r>
            <a:r>
              <a:rPr lang="en-GB"/>
              <a:t> </a:t>
            </a:r>
            <a:r>
              <a:rPr lang="en-GB" err="1"/>
              <a:t>pravila</a:t>
            </a:r>
            <a:r>
              <a:rPr lang="en-GB"/>
              <a:t>.</a:t>
            </a:r>
            <a:endParaRPr lang="en-HR" sz="2400"/>
          </a:p>
          <a:p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139704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Simboličko ime – BROJEVNI TIP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HR" sz="2400"/>
          </a:p>
          <a:p>
            <a:endParaRPr lang="en-HR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19736DC-518E-E741-A89E-8DB4248CB8A9}"/>
              </a:ext>
            </a:extLst>
          </p:cNvPr>
          <p:cNvSpPr txBox="1">
            <a:spLocks/>
          </p:cNvSpPr>
          <p:nvPr/>
        </p:nvSpPr>
        <p:spPr>
          <a:xfrm>
            <a:off x="808638" y="2093068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 err="1"/>
              <a:t>Naziv</a:t>
            </a:r>
            <a:r>
              <a:rPr lang="en-GB" sz="2400" dirty="0"/>
              <a:t> </a:t>
            </a:r>
            <a:r>
              <a:rPr lang="en-GB" sz="2400" dirty="0" err="1"/>
              <a:t>tokena</a:t>
            </a:r>
            <a:r>
              <a:rPr lang="en-GB" sz="2400" dirty="0"/>
              <a:t>: ARIME, </a:t>
            </a:r>
            <a:r>
              <a:rPr lang="en-GB" sz="2400" dirty="0" err="1"/>
              <a:t>izraz</a:t>
            </a:r>
            <a:r>
              <a:rPr lang="en-GB" sz="2400" dirty="0"/>
              <a:t>: </a:t>
            </a:r>
            <a:r>
              <a:rPr lang="en-GB" sz="2400" dirty="0" err="1"/>
              <a:t>arizraz</a:t>
            </a:r>
            <a:endParaRPr lang="en-HR" sz="2400" dirty="0"/>
          </a:p>
          <a:p>
            <a:r>
              <a:rPr lang="en-HR" sz="2400" dirty="0"/>
              <a:t>započinje malim slovom </a:t>
            </a:r>
          </a:p>
          <a:p>
            <a:r>
              <a:rPr lang="en-GB" sz="2400" dirty="0" err="1"/>
              <a:t>može</a:t>
            </a:r>
            <a:r>
              <a:rPr lang="en-GB" sz="2400" dirty="0"/>
              <a:t> </a:t>
            </a:r>
            <a:r>
              <a:rPr lang="en-GB" sz="2400" dirty="0" err="1"/>
              <a:t>sadržavati</a:t>
            </a:r>
            <a:r>
              <a:rPr lang="en-HR" sz="2400" dirty="0"/>
              <a:t> brojeve </a:t>
            </a:r>
            <a:r>
              <a:rPr lang="en-GB" sz="2400" dirty="0" err="1"/>
              <a:t>i</a:t>
            </a:r>
            <a:r>
              <a:rPr lang="en-GB" sz="2400" dirty="0"/>
              <a:t> </a:t>
            </a:r>
            <a:r>
              <a:rPr lang="en-HR" sz="2400" dirty="0"/>
              <a:t>slova</a:t>
            </a:r>
          </a:p>
          <a:p>
            <a:r>
              <a:rPr lang="en-GB" sz="2400" dirty="0"/>
              <a:t>ne </a:t>
            </a:r>
            <a:r>
              <a:rPr lang="en-GB" sz="2400" dirty="0" err="1"/>
              <a:t>smiju</a:t>
            </a:r>
            <a:r>
              <a:rPr lang="en-GB" sz="2400" dirty="0"/>
              <a:t> se </a:t>
            </a:r>
            <a:r>
              <a:rPr lang="en-GB" sz="2400" dirty="0" err="1"/>
              <a:t>rabiti</a:t>
            </a:r>
            <a:r>
              <a:rPr lang="en-GB" sz="2400" dirty="0"/>
              <a:t> </a:t>
            </a:r>
            <a:r>
              <a:rPr lang="en-GB" sz="2400" dirty="0" err="1"/>
              <a:t>ključne</a:t>
            </a:r>
            <a:r>
              <a:rPr lang="en-GB" sz="2400" dirty="0"/>
              <a:t> </a:t>
            </a:r>
            <a:r>
              <a:rPr lang="en-GB" sz="2400" dirty="0" err="1"/>
              <a:t>riječi</a:t>
            </a:r>
            <a:r>
              <a:rPr lang="en-GB" sz="2400" dirty="0"/>
              <a:t> </a:t>
            </a:r>
            <a:r>
              <a:rPr lang="en-GB" sz="2400" dirty="0" err="1"/>
              <a:t>ili</a:t>
            </a:r>
            <a:r>
              <a:rPr lang="en-GB" sz="2400" dirty="0"/>
              <a:t> </a:t>
            </a:r>
            <a:r>
              <a:rPr lang="en-GB" sz="2400" dirty="0" err="1"/>
              <a:t>oznake</a:t>
            </a:r>
            <a:r>
              <a:rPr lang="en-GB" sz="2400" dirty="0"/>
              <a:t> </a:t>
            </a:r>
            <a:r>
              <a:rPr lang="en-GB" sz="2400" dirty="0" err="1"/>
              <a:t>operatora</a:t>
            </a:r>
            <a:r>
              <a:rPr lang="en-GB" sz="2400" dirty="0"/>
              <a:t> </a:t>
            </a:r>
            <a:r>
              <a:rPr lang="en-GB" sz="2400" dirty="0" err="1"/>
              <a:t>programskog</a:t>
            </a:r>
            <a:r>
              <a:rPr lang="en-GB" sz="2400" dirty="0"/>
              <a:t> </a:t>
            </a:r>
            <a:r>
              <a:rPr lang="en-GB" sz="2400" dirty="0" err="1"/>
              <a:t>jezika</a:t>
            </a:r>
            <a:endParaRPr lang="en-HR" sz="2400" dirty="0"/>
          </a:p>
          <a:p>
            <a:endParaRPr lang="en-HR" sz="2400" dirty="0"/>
          </a:p>
        </p:txBody>
      </p:sp>
    </p:spTree>
    <p:extLst>
      <p:ext uri="{BB962C8B-B14F-4D97-AF65-F5344CB8AC3E}">
        <p14:creationId xmlns:p14="http://schemas.microsoft.com/office/powerpoint/2010/main" val="2707950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Simboličko ime – LOGIČKI TIP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HR" sz="2400"/>
          </a:p>
          <a:p>
            <a:endParaRPr lang="en-HR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6779BD6-A04D-BA41-A11B-F1870DE67D91}"/>
              </a:ext>
            </a:extLst>
          </p:cNvPr>
          <p:cNvSpPr txBox="1">
            <a:spLocks/>
          </p:cNvSpPr>
          <p:nvPr/>
        </p:nvSpPr>
        <p:spPr>
          <a:xfrm>
            <a:off x="808638" y="2093068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400" dirty="0" err="1"/>
              <a:t>Naziv</a:t>
            </a:r>
            <a:r>
              <a:rPr lang="en-GB" sz="2400" dirty="0"/>
              <a:t> </a:t>
            </a:r>
            <a:r>
              <a:rPr lang="en-GB" sz="2400" dirty="0" err="1"/>
              <a:t>tokena</a:t>
            </a:r>
            <a:r>
              <a:rPr lang="en-GB" sz="2400" dirty="0"/>
              <a:t>: LOGIME, </a:t>
            </a:r>
            <a:r>
              <a:rPr lang="en-GB" sz="2400" dirty="0" err="1"/>
              <a:t>izraz</a:t>
            </a:r>
            <a:r>
              <a:rPr lang="en-GB" sz="2400" dirty="0"/>
              <a:t>: </a:t>
            </a:r>
            <a:r>
              <a:rPr lang="en-GB" sz="2400" dirty="0" err="1"/>
              <a:t>logizraz</a:t>
            </a:r>
            <a:endParaRPr lang="en-HR" sz="2400" dirty="0">
              <a:solidFill>
                <a:prstClr val="black"/>
              </a:solidFill>
            </a:endParaRPr>
          </a:p>
          <a:p>
            <a:r>
              <a:rPr lang="en-HR" sz="2400" dirty="0">
                <a:solidFill>
                  <a:prstClr val="black"/>
                </a:solidFill>
              </a:rPr>
              <a:t>započinje velikim slovom </a:t>
            </a:r>
          </a:p>
          <a:p>
            <a:r>
              <a:rPr lang="en-GB" sz="2400" dirty="0" err="1"/>
              <a:t>može</a:t>
            </a:r>
            <a:r>
              <a:rPr lang="en-GB" sz="2400" dirty="0"/>
              <a:t> </a:t>
            </a:r>
            <a:r>
              <a:rPr lang="en-GB" sz="2400" dirty="0" err="1"/>
              <a:t>sadržavati</a:t>
            </a:r>
            <a:r>
              <a:rPr lang="en-HR" sz="2400" dirty="0"/>
              <a:t> brojeve </a:t>
            </a:r>
            <a:r>
              <a:rPr lang="en-GB" sz="2400" dirty="0" err="1"/>
              <a:t>i</a:t>
            </a:r>
            <a:r>
              <a:rPr lang="en-GB" sz="2400" dirty="0"/>
              <a:t> </a:t>
            </a:r>
            <a:r>
              <a:rPr lang="en-HR" sz="2400"/>
              <a:t>slova</a:t>
            </a:r>
          </a:p>
          <a:p>
            <a:r>
              <a:rPr lang="en-GB" sz="2400">
                <a:solidFill>
                  <a:prstClr val="black"/>
                </a:solidFill>
              </a:rPr>
              <a:t>ne </a:t>
            </a:r>
            <a:r>
              <a:rPr lang="en-GB" sz="2400" dirty="0" err="1">
                <a:solidFill>
                  <a:prstClr val="black"/>
                </a:solidFill>
              </a:rPr>
              <a:t>smiju</a:t>
            </a:r>
            <a:r>
              <a:rPr lang="en-GB" sz="2400" dirty="0">
                <a:solidFill>
                  <a:prstClr val="black"/>
                </a:solidFill>
              </a:rPr>
              <a:t> se </a:t>
            </a:r>
            <a:r>
              <a:rPr lang="en-GB" sz="2400" dirty="0" err="1">
                <a:solidFill>
                  <a:prstClr val="black"/>
                </a:solidFill>
              </a:rPr>
              <a:t>rabiti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ključne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riječi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ili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oznake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operatora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programskog</a:t>
            </a:r>
            <a:r>
              <a:rPr lang="en-GB" sz="2400" dirty="0">
                <a:solidFill>
                  <a:prstClr val="black"/>
                </a:solidFill>
              </a:rPr>
              <a:t> </a:t>
            </a:r>
            <a:r>
              <a:rPr lang="en-GB" sz="2400" dirty="0" err="1">
                <a:solidFill>
                  <a:prstClr val="black"/>
                </a:solidFill>
              </a:rPr>
              <a:t>jezika</a:t>
            </a:r>
            <a:endParaRPr lang="en-HR" sz="2400" dirty="0">
              <a:solidFill>
                <a:prstClr val="black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HR" sz="2400" dirty="0"/>
          </a:p>
          <a:p>
            <a:endParaRPr lang="en-HR" sz="2400" dirty="0"/>
          </a:p>
        </p:txBody>
      </p:sp>
    </p:spTree>
    <p:extLst>
      <p:ext uri="{BB962C8B-B14F-4D97-AF65-F5344CB8AC3E}">
        <p14:creationId xmlns:p14="http://schemas.microsoft.com/office/powerpoint/2010/main" val="2275441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hr-HR" sz="5400">
                <a:cs typeface="Calibri Light"/>
              </a:rPr>
              <a:t>Struktura programa</a:t>
            </a:r>
            <a:endParaRPr lang="en-HR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9C83B0DE-1F9E-BE45-B62B-7998366D7CF0}"/>
              </a:ext>
            </a:extLst>
          </p:cNvPr>
          <p:cNvSpPr txBox="1">
            <a:spLocks/>
          </p:cNvSpPr>
          <p:nvPr/>
        </p:nvSpPr>
        <p:spPr>
          <a:xfrm>
            <a:off x="808638" y="19995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r-HR">
              <a:cs typeface="Calibri"/>
            </a:endParaRPr>
          </a:p>
          <a:p>
            <a:r>
              <a:rPr lang="hr-HR">
                <a:cs typeface="Calibri"/>
              </a:rPr>
              <a:t>Svaki program napisan u </a:t>
            </a:r>
            <a:r>
              <a:rPr lang="hr-HR" err="1">
                <a:cs typeface="Calibri"/>
              </a:rPr>
              <a:t>Robolangu</a:t>
            </a:r>
            <a:r>
              <a:rPr lang="hr-HR">
                <a:cs typeface="Calibri"/>
              </a:rPr>
              <a:t> sastoji </a:t>
            </a:r>
            <a:r>
              <a:rPr lang="hr-HR">
                <a:ea typeface="+mn-lt"/>
                <a:cs typeface="+mn-lt"/>
              </a:rPr>
              <a:t>se </a:t>
            </a:r>
            <a:r>
              <a:rPr lang="hr-HR">
                <a:cs typeface="Calibri"/>
              </a:rPr>
              <a:t>od niza funkcija</a:t>
            </a:r>
          </a:p>
          <a:p>
            <a:r>
              <a:rPr lang="hr-HR">
                <a:cs typeface="Calibri"/>
              </a:rPr>
              <a:t>Glavna funkcija u kojoj se program "izvodi" naziva se Program</a:t>
            </a:r>
          </a:p>
          <a:p>
            <a:r>
              <a:rPr lang="hr-HR">
                <a:cs typeface="Calibri"/>
              </a:rPr>
              <a:t>Ostale funkcije su pomoćne te se definiraju iznad funkcije Program, a osim u glavnoj funkciji, mogu se pozivati i u bilo kojoj drugoj pomoćnoj funkciji</a:t>
            </a:r>
          </a:p>
        </p:txBody>
      </p:sp>
    </p:spTree>
    <p:extLst>
      <p:ext uri="{BB962C8B-B14F-4D97-AF65-F5344CB8AC3E}">
        <p14:creationId xmlns:p14="http://schemas.microsoft.com/office/powerpoint/2010/main" val="3223723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Simboličko ime – LISNI TIP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HR" sz="2400"/>
          </a:p>
          <a:p>
            <a:endParaRPr lang="en-HR" sz="240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7B34E2-1EBA-EF47-8A26-874A2279EAB8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E9F0120-B13A-0642-927F-AFD98B5C3161}"/>
              </a:ext>
            </a:extLst>
          </p:cNvPr>
          <p:cNvSpPr txBox="1">
            <a:spLocks/>
          </p:cNvSpPr>
          <p:nvPr/>
        </p:nvSpPr>
        <p:spPr>
          <a:xfrm>
            <a:off x="808638" y="1998368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/>
              <a:t>Naziv tokena: ID</a:t>
            </a:r>
          </a:p>
          <a:p>
            <a:r>
              <a:rPr lang="en-GB" sz="2400"/>
              <a:t>z</a:t>
            </a:r>
            <a:r>
              <a:rPr lang="en-HR" sz="2400"/>
              <a:t>apočinje velikim slovom L (za deklaraciju liste potrebno je upisati npr. </a:t>
            </a:r>
            <a:r>
              <a:rPr lang="en-GB" sz="2400"/>
              <a:t>lista</a:t>
            </a:r>
            <a:r>
              <a:rPr lang="en-HR" sz="2400"/>
              <a:t> L1)</a:t>
            </a:r>
          </a:p>
          <a:p>
            <a:r>
              <a:rPr lang="en-GB" sz="2400"/>
              <a:t>nakon</a:t>
            </a:r>
            <a:r>
              <a:rPr lang="en-HR" sz="2400"/>
              <a:t> njega dolazi bilo koji broj od 1 do 9</a:t>
            </a:r>
          </a:p>
          <a:p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2497577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Revolucionarni robot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AD8E7-52A2-224A-9919-B312A343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407" y="2389218"/>
            <a:ext cx="10143668" cy="3435531"/>
          </a:xfrm>
        </p:spPr>
        <p:txBody>
          <a:bodyPr anchor="ctr">
            <a:normAutofit/>
          </a:bodyPr>
          <a:lstStyle/>
          <a:p>
            <a:r>
              <a:rPr lang="hr-HR" sz="2400"/>
              <a:t>Pronalazi mrlje na podu -&gt; očisti</a:t>
            </a:r>
            <a:endParaRPr lang="en-HR" sz="2400"/>
          </a:p>
          <a:p>
            <a:r>
              <a:rPr lang="en-HR" sz="2400"/>
              <a:t>Baterija: 0-300</a:t>
            </a:r>
          </a:p>
          <a:p>
            <a:pPr lvl="1"/>
            <a:r>
              <a:rPr lang="en-GB" sz="2000"/>
              <a:t>V</a:t>
            </a:r>
            <a:r>
              <a:rPr lang="en-HR" sz="2000"/>
              <a:t>rijeme punjena do punog kapaciteta -&gt; 30 sekundi</a:t>
            </a:r>
          </a:p>
          <a:p>
            <a:r>
              <a:rPr lang="en-HR" sz="2400"/>
              <a:t>Spremnik: 0-100</a:t>
            </a:r>
          </a:p>
        </p:txBody>
      </p:sp>
    </p:spTree>
    <p:extLst>
      <p:ext uri="{BB962C8B-B14F-4D97-AF65-F5344CB8AC3E}">
        <p14:creationId xmlns:p14="http://schemas.microsoft.com/office/powerpoint/2010/main" val="2134993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HR" sz="4800"/>
              <a:t>Okolina: prikaz poda - MATRICA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7F0D995-A610-4B93-97FF-D74E70B16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1846" y="2441030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err="1"/>
              <a:t>Gdje</a:t>
            </a:r>
            <a:r>
              <a:rPr lang="en-US" sz="2000"/>
              <a:t> je robot?	R</a:t>
            </a:r>
          </a:p>
          <a:p>
            <a:r>
              <a:rPr lang="en-US" sz="2000" err="1"/>
              <a:t>Gdje</a:t>
            </a:r>
            <a:r>
              <a:rPr lang="en-US" sz="2000"/>
              <a:t> je </a:t>
            </a:r>
            <a:r>
              <a:rPr lang="en-US" sz="2000" err="1"/>
              <a:t>mrlja</a:t>
            </a:r>
            <a:r>
              <a:rPr lang="en-US" sz="2000"/>
              <a:t>?	*</a:t>
            </a:r>
          </a:p>
          <a:p>
            <a:r>
              <a:rPr lang="en-US" sz="2000" err="1"/>
              <a:t>Gdje</a:t>
            </a:r>
            <a:r>
              <a:rPr lang="en-US" sz="2000"/>
              <a:t> je </a:t>
            </a:r>
            <a:r>
              <a:rPr lang="en-US" sz="2000" err="1"/>
              <a:t>prepreka</a:t>
            </a:r>
            <a:r>
              <a:rPr lang="en-US" sz="2000"/>
              <a:t>?   x</a:t>
            </a:r>
          </a:p>
          <a:p>
            <a:r>
              <a:rPr lang="en-US" sz="2000" err="1"/>
              <a:t>Gdje</a:t>
            </a:r>
            <a:r>
              <a:rPr lang="en-US" sz="2000"/>
              <a:t> je </a:t>
            </a:r>
            <a:r>
              <a:rPr lang="en-US" sz="2000" err="1"/>
              <a:t>čisto</a:t>
            </a:r>
            <a:r>
              <a:rPr lang="en-US" sz="2000"/>
              <a:t>?	0</a:t>
            </a:r>
          </a:p>
        </p:txBody>
      </p:sp>
      <p:pic>
        <p:nvPicPr>
          <p:cNvPr id="5" name="Content Placeholder 4" descr="Shape&#10;&#10;Description automatically generated with low confidence">
            <a:extLst>
              <a:ext uri="{FF2B5EF4-FFF2-40B4-BE49-F238E27FC236}">
                <a16:creationId xmlns:a16="http://schemas.microsoft.com/office/drawing/2014/main" id="{81AB6908-6A9E-444D-8399-F112777A7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443" y="1889612"/>
            <a:ext cx="3714244" cy="371424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DD14ED-AFB4-B94D-B7FA-FEC384E5F60C}"/>
              </a:ext>
            </a:extLst>
          </p:cNvPr>
          <p:cNvSpPr/>
          <p:nvPr/>
        </p:nvSpPr>
        <p:spPr>
          <a:xfrm>
            <a:off x="904555" y="2061374"/>
            <a:ext cx="306000" cy="43987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D74279-105A-324F-8F8F-E905E9EDD21F}"/>
              </a:ext>
            </a:extLst>
          </p:cNvPr>
          <p:cNvSpPr/>
          <p:nvPr/>
        </p:nvSpPr>
        <p:spPr>
          <a:xfrm>
            <a:off x="545659" y="2068588"/>
            <a:ext cx="296193" cy="43987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97963-47DB-6B48-A132-4B2E7510C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241" y="2203079"/>
            <a:ext cx="4589121" cy="425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85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Naredbe: stanja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AD8E7-52A2-224A-9919-B312A3437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HR" sz="2400"/>
              <a:t>STANJEBATERIJE -&gt; vrati trenutno stanje baterije</a:t>
            </a:r>
          </a:p>
          <a:p>
            <a:pPr lvl="1"/>
            <a:r>
              <a:rPr lang="en-GB" sz="2000"/>
              <a:t>S</a:t>
            </a:r>
            <a:r>
              <a:rPr lang="en-HR" sz="2000"/>
              <a:t>vakim pomakom: BATERIJA -5</a:t>
            </a:r>
          </a:p>
          <a:p>
            <a:pPr lvl="1"/>
            <a:r>
              <a:rPr lang="en-HR" sz="2000"/>
              <a:t>Svakim uzletom: BATERIJA -50</a:t>
            </a:r>
          </a:p>
          <a:p>
            <a:pPr lvl="1"/>
            <a:r>
              <a:rPr lang="en-GB" sz="2000"/>
              <a:t>S</a:t>
            </a:r>
            <a:r>
              <a:rPr lang="en-HR" sz="2000"/>
              <a:t>vakim čišćenjem: BATERIJA -10</a:t>
            </a:r>
          </a:p>
          <a:p>
            <a:pPr lvl="1"/>
            <a:endParaRPr lang="en-HR" sz="2000"/>
          </a:p>
          <a:p>
            <a:r>
              <a:rPr lang="en-HR" sz="2400"/>
              <a:t>STANJESPREMNIKA -&gt; vrati trenutno stanje spremnika</a:t>
            </a:r>
          </a:p>
          <a:p>
            <a:pPr lvl="1"/>
            <a:r>
              <a:rPr lang="en-HR" sz="2000"/>
              <a:t>Svakim čišćenjem: SPREMNIK +10</a:t>
            </a:r>
          </a:p>
        </p:txBody>
      </p:sp>
    </p:spTree>
    <p:extLst>
      <p:ext uri="{BB962C8B-B14F-4D97-AF65-F5344CB8AC3E}">
        <p14:creationId xmlns:p14="http://schemas.microsoft.com/office/powerpoint/2010/main" val="3982883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HR" sz="4800"/>
              <a:t>Naredbe: POMAKNI | ODLETI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3A7F19-C243-4545-87F6-4FEA6D5392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203079"/>
            <a:ext cx="5302339" cy="3995420"/>
          </a:xfrm>
        </p:spPr>
        <p:txBody>
          <a:bodyPr anchor="ctr">
            <a:normAutofit/>
          </a:bodyPr>
          <a:lstStyle/>
          <a:p>
            <a:r>
              <a:rPr lang="en-US" sz="2400"/>
              <a:t>POMAKNI x, y</a:t>
            </a:r>
          </a:p>
          <a:p>
            <a:pPr lvl="1"/>
            <a:r>
              <a:rPr lang="en-US" sz="2000" err="1">
                <a:cs typeface="Calibri"/>
              </a:rPr>
              <a:t>Pomiče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robota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na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susjedne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koordinate</a:t>
            </a:r>
            <a:r>
              <a:rPr lang="en-US" sz="2000">
                <a:cs typeface="Calibri"/>
              </a:rPr>
              <a:t> (</a:t>
            </a:r>
            <a:r>
              <a:rPr lang="en-US" sz="2000" err="1">
                <a:cs typeface="Calibri"/>
              </a:rPr>
              <a:t>x,y</a:t>
            </a:r>
            <a:r>
              <a:rPr lang="en-US" sz="2000">
                <a:cs typeface="Calibri"/>
              </a:rPr>
              <a:t>)</a:t>
            </a:r>
          </a:p>
          <a:p>
            <a:pPr lvl="1"/>
            <a:r>
              <a:rPr lang="en-US" sz="2000" err="1">
                <a:cs typeface="Calibri"/>
              </a:rPr>
              <a:t>Trajanje</a:t>
            </a:r>
            <a:r>
              <a:rPr lang="en-US" sz="2000">
                <a:cs typeface="Calibri"/>
              </a:rPr>
              <a:t>: 1 </a:t>
            </a:r>
            <a:r>
              <a:rPr lang="en-US" sz="2000" err="1">
                <a:cs typeface="Calibri"/>
              </a:rPr>
              <a:t>sekunda</a:t>
            </a:r>
            <a:endParaRPr lang="en-US" sz="2000">
              <a:cs typeface="Calibri"/>
            </a:endParaRPr>
          </a:p>
          <a:p>
            <a:pPr marL="457200" lvl="1" indent="0">
              <a:buNone/>
            </a:pPr>
            <a:endParaRPr lang="en-HR" sz="2000"/>
          </a:p>
          <a:p>
            <a:r>
              <a:rPr lang="en-HR" sz="2000"/>
              <a:t> </a:t>
            </a:r>
            <a:r>
              <a:rPr lang="en-HR" sz="2400"/>
              <a:t>ODLETI x, y</a:t>
            </a:r>
          </a:p>
          <a:p>
            <a:pPr lvl="1"/>
            <a:r>
              <a:rPr lang="en-US" sz="2000" err="1">
                <a:ea typeface="+mn-lt"/>
                <a:cs typeface="+mn-lt"/>
              </a:rPr>
              <a:t>Pomiče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robota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na</a:t>
            </a:r>
            <a:r>
              <a:rPr lang="en-US" sz="2000">
                <a:ea typeface="+mn-lt"/>
                <a:cs typeface="+mn-lt"/>
              </a:rPr>
              <a:t> </a:t>
            </a:r>
            <a:r>
              <a:rPr lang="en-US" sz="2000" err="1">
                <a:ea typeface="+mn-lt"/>
                <a:cs typeface="+mn-lt"/>
              </a:rPr>
              <a:t>koordinate</a:t>
            </a:r>
            <a:r>
              <a:rPr lang="en-US" sz="2000">
                <a:ea typeface="+mn-lt"/>
                <a:cs typeface="+mn-lt"/>
              </a:rPr>
              <a:t> (</a:t>
            </a:r>
            <a:r>
              <a:rPr lang="en-US" sz="2000" err="1">
                <a:ea typeface="+mn-lt"/>
                <a:cs typeface="+mn-lt"/>
              </a:rPr>
              <a:t>x,y</a:t>
            </a:r>
            <a:r>
              <a:rPr lang="en-US" sz="2000">
                <a:ea typeface="+mn-lt"/>
                <a:cs typeface="+mn-lt"/>
              </a:rPr>
              <a:t>)</a:t>
            </a:r>
          </a:p>
          <a:p>
            <a:pPr lvl="1"/>
            <a:r>
              <a:rPr lang="en-GB" sz="1800" err="1"/>
              <a:t>Pogodno</a:t>
            </a:r>
            <a:r>
              <a:rPr lang="en-GB" sz="1800"/>
              <a:t> za </a:t>
            </a:r>
            <a:r>
              <a:rPr lang="en-GB" sz="1800" err="1"/>
              <a:t>situacije</a:t>
            </a:r>
            <a:r>
              <a:rPr lang="en-GB" sz="1800"/>
              <a:t> </a:t>
            </a:r>
            <a:r>
              <a:rPr lang="en-GB" sz="1800" err="1"/>
              <a:t>kad</a:t>
            </a:r>
            <a:r>
              <a:rPr lang="en-GB" sz="1800"/>
              <a:t> je robot o</a:t>
            </a:r>
            <a:r>
              <a:rPr lang="en-HR" sz="1800"/>
              <a:t>kružen preprekama</a:t>
            </a:r>
            <a:endParaRPr lang="en-HR" sz="1800">
              <a:cs typeface="Calibri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BB5B03-AF05-A944-A3BC-3D8400820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548" y="2484255"/>
            <a:ext cx="3714244" cy="371424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22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HR" sz="4800"/>
              <a:t>Naredba: PRONAĐIMRLJU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59F40CB-1C5D-42B2-8468-A3C3A6752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err="1"/>
              <a:t>vrati</a:t>
            </a:r>
            <a:r>
              <a:rPr lang="en-US" sz="2000"/>
              <a:t> </a:t>
            </a:r>
            <a:r>
              <a:rPr lang="en-US" sz="2000" err="1"/>
              <a:t>koordinate</a:t>
            </a:r>
            <a:r>
              <a:rPr lang="en-US" sz="2000"/>
              <a:t> </a:t>
            </a:r>
            <a:r>
              <a:rPr lang="en-US" sz="2000" err="1"/>
              <a:t>matrice</a:t>
            </a:r>
            <a:r>
              <a:rPr lang="en-US" sz="2000"/>
              <a:t> </a:t>
            </a:r>
            <a:r>
              <a:rPr lang="en-US" sz="2000" err="1"/>
              <a:t>gdje</a:t>
            </a:r>
            <a:r>
              <a:rPr lang="en-US" sz="2000"/>
              <a:t> se </a:t>
            </a:r>
            <a:r>
              <a:rPr lang="en-US" sz="2000" err="1"/>
              <a:t>nalazi</a:t>
            </a:r>
            <a:r>
              <a:rPr lang="en-US" sz="2000"/>
              <a:t> </a:t>
            </a:r>
            <a:r>
              <a:rPr lang="en-US" sz="2000" err="1"/>
              <a:t>mrlja</a:t>
            </a:r>
            <a:r>
              <a:rPr lang="en-US" sz="2000"/>
              <a:t> (*) </a:t>
            </a:r>
          </a:p>
        </p:txBody>
      </p:sp>
      <p:pic>
        <p:nvPicPr>
          <p:cNvPr id="5" name="Content Placeholder 4" descr="A yellow robot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654C5905-FF6C-3642-970C-AC8B6AAD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2892862"/>
            <a:ext cx="5150277" cy="289703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244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65BA2-AC0C-DA41-A1AE-69CEE2070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Naredba: POČISTI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4DB88A-2299-FF44-8D4B-1132F7FDE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9118"/>
            <a:ext cx="10515600" cy="4147845"/>
          </a:xfrm>
        </p:spPr>
        <p:txBody>
          <a:bodyPr/>
          <a:lstStyle/>
          <a:p>
            <a:endParaRPr lang="en-HR"/>
          </a:p>
          <a:p>
            <a:r>
              <a:rPr lang="en-HR"/>
              <a:t>Vrijeme trajanja: 3 sekunde</a:t>
            </a:r>
            <a:endParaRPr lang="sr-Latn-RS">
              <a:cs typeface="Calibri"/>
            </a:endParaRPr>
          </a:p>
          <a:p>
            <a:r>
              <a:rPr lang="en-HR"/>
              <a:t>Miče znak '*' iz polja matrice gdje je trenutno robot ('R*')</a:t>
            </a:r>
            <a:endParaRPr lang="en-HR">
              <a:cs typeface="Calibri"/>
            </a:endParaRPr>
          </a:p>
          <a:p>
            <a:r>
              <a:rPr lang="en-GB" err="1"/>
              <a:t>Promjena</a:t>
            </a:r>
            <a:r>
              <a:rPr lang="en-GB"/>
              <a:t> </a:t>
            </a:r>
            <a:r>
              <a:rPr lang="en-GB" err="1"/>
              <a:t>stanja</a:t>
            </a:r>
            <a:r>
              <a:rPr lang="en-GB"/>
              <a:t>:</a:t>
            </a:r>
            <a:endParaRPr lang="en-HR">
              <a:cs typeface="Calibri"/>
            </a:endParaRPr>
          </a:p>
          <a:p>
            <a:pPr lvl="1"/>
            <a:r>
              <a:rPr lang="en-HR"/>
              <a:t>Baterija -10</a:t>
            </a:r>
          </a:p>
          <a:p>
            <a:pPr lvl="1"/>
            <a:r>
              <a:rPr lang="en-HR"/>
              <a:t>Spremnik +10</a:t>
            </a:r>
            <a:endParaRPr lang="en-HR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24494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A59B61-A687-724A-BEC1-D81EFD7FE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3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micanje" descr="micanje">
            <a:hlinkClick r:id="" action="ppaction://media"/>
            <a:extLst>
              <a:ext uri="{FF2B5EF4-FFF2-40B4-BE49-F238E27FC236}">
                <a16:creationId xmlns:a16="http://schemas.microsoft.com/office/drawing/2014/main" id="{AD60B968-F13E-3A45-BFDF-B8D8E8F943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5238" y="1673710"/>
            <a:ext cx="11192295" cy="358153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6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HR" sz="4800"/>
              <a:t>Naredba: Počisti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8AC46A-EB6C-4770-A89A-7A4FD339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400" err="1"/>
              <a:t>Ako</a:t>
            </a:r>
            <a:r>
              <a:rPr lang="en-US" sz="2400"/>
              <a:t> </a:t>
            </a:r>
            <a:r>
              <a:rPr lang="en-US" sz="2400" err="1"/>
              <a:t>mrlja</a:t>
            </a:r>
            <a:r>
              <a:rPr lang="en-US" sz="2400"/>
              <a:t> ne </a:t>
            </a:r>
            <a:r>
              <a:rPr lang="en-US" sz="2400" err="1"/>
              <a:t>postoji</a:t>
            </a:r>
            <a:r>
              <a:rPr lang="en-US" sz="2400"/>
              <a:t>, program </a:t>
            </a:r>
            <a:r>
              <a:rPr lang="en-US" sz="2400" err="1"/>
              <a:t>vrati</a:t>
            </a:r>
            <a:r>
              <a:rPr lang="en-US" sz="2400"/>
              <a:t> </a:t>
            </a:r>
            <a:r>
              <a:rPr lang="en-US" sz="2400" err="1"/>
              <a:t>koordinate</a:t>
            </a:r>
            <a:r>
              <a:rPr lang="en-US" sz="2400"/>
              <a:t> (-1, -1)</a:t>
            </a:r>
          </a:p>
        </p:txBody>
      </p:sp>
      <p:pic>
        <p:nvPicPr>
          <p:cNvPr id="5" name="Content Placeholder 4" descr="A picture containing yellow, automaton&#10;&#10;Description automatically generated">
            <a:extLst>
              <a:ext uri="{FF2B5EF4-FFF2-40B4-BE49-F238E27FC236}">
                <a16:creationId xmlns:a16="http://schemas.microsoft.com/office/drawing/2014/main" id="{205B8D22-1357-8949-88EB-DED4DBF25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548" y="2484255"/>
            <a:ext cx="3714244" cy="371424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42347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8F6F1-5E65-124C-A2D4-D6AEF46D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HR" sz="4800"/>
              <a:t>Naredba: POČISTI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1C28AF9A-5CC3-40B7-8A30-BD8224626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err="1"/>
              <a:t>Kako</a:t>
            </a:r>
            <a:r>
              <a:rPr lang="en-US" sz="2400"/>
              <a:t> </a:t>
            </a:r>
            <a:r>
              <a:rPr lang="en-US" sz="2400" err="1"/>
              <a:t>bismo</a:t>
            </a:r>
            <a:r>
              <a:rPr lang="en-US" sz="2400"/>
              <a:t> </a:t>
            </a:r>
            <a:r>
              <a:rPr lang="en-US" sz="2400" err="1"/>
              <a:t>osigurali</a:t>
            </a:r>
            <a:r>
              <a:rPr lang="en-US" sz="2400"/>
              <a:t> </a:t>
            </a:r>
            <a:r>
              <a:rPr lang="en-US" sz="2400" err="1"/>
              <a:t>kvalitetan</a:t>
            </a:r>
            <a:r>
              <a:rPr lang="en-US" sz="2400"/>
              <a:t> rad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besprijekorno</a:t>
            </a:r>
            <a:r>
              <a:rPr lang="en-US" sz="2400"/>
              <a:t> </a:t>
            </a:r>
            <a:r>
              <a:rPr lang="en-US" sz="2400" err="1"/>
              <a:t>čišćenje</a:t>
            </a:r>
            <a:r>
              <a:rPr lang="en-US" sz="2400"/>
              <a:t> </a:t>
            </a:r>
            <a:r>
              <a:rPr lang="en-US" sz="2400" err="1"/>
              <a:t>robota</a:t>
            </a:r>
            <a:endParaRPr lang="en-US" sz="2400"/>
          </a:p>
          <a:p>
            <a:pPr marL="0" indent="0">
              <a:buNone/>
            </a:pPr>
            <a:endParaRPr lang="en-US" sz="1200"/>
          </a:p>
          <a:p>
            <a:pPr lvl="1">
              <a:buFont typeface="Wingdings" pitchFamily="2" charset="2"/>
              <a:buChar char="ü"/>
            </a:pPr>
            <a:r>
              <a:rPr lang="en-US" sz="2000" err="1"/>
              <a:t>baterija</a:t>
            </a:r>
            <a:r>
              <a:rPr lang="en-US" sz="2000"/>
              <a:t> </a:t>
            </a:r>
            <a:r>
              <a:rPr lang="en-US" sz="2000" err="1"/>
              <a:t>na</a:t>
            </a:r>
            <a:r>
              <a:rPr lang="en-US" sz="2000"/>
              <a:t> </a:t>
            </a:r>
            <a:r>
              <a:rPr lang="en-US" sz="2000" err="1"/>
              <a:t>minimalno</a:t>
            </a:r>
            <a:r>
              <a:rPr lang="en-US" sz="2000"/>
              <a:t> 3,3% </a:t>
            </a:r>
            <a:r>
              <a:rPr lang="en-US" sz="2000" err="1"/>
              <a:t>kada</a:t>
            </a:r>
            <a:r>
              <a:rPr lang="en-US" sz="2000"/>
              <a:t> </a:t>
            </a:r>
            <a:r>
              <a:rPr lang="en-US" sz="2000" err="1"/>
              <a:t>dođe</a:t>
            </a:r>
            <a:r>
              <a:rPr lang="en-US" sz="2000"/>
              <a:t> do </a:t>
            </a:r>
            <a:r>
              <a:rPr lang="en-US" sz="2000" err="1"/>
              <a:t>mjesta</a:t>
            </a:r>
            <a:r>
              <a:rPr lang="en-US" sz="2000"/>
              <a:t> </a:t>
            </a:r>
            <a:r>
              <a:rPr lang="en-US" sz="2000" err="1"/>
              <a:t>čišćenja</a:t>
            </a:r>
            <a:endParaRPr lang="en-US" sz="2000"/>
          </a:p>
          <a:p>
            <a:pPr lvl="1">
              <a:buFont typeface="Wingdings" pitchFamily="2" charset="2"/>
              <a:buChar char="ü"/>
            </a:pPr>
            <a:r>
              <a:rPr lang="en-US" sz="2000" err="1"/>
              <a:t>spremnik</a:t>
            </a:r>
            <a:r>
              <a:rPr lang="en-US" sz="2000"/>
              <a:t> </a:t>
            </a:r>
            <a:r>
              <a:rPr lang="en-US" sz="2000" err="1"/>
              <a:t>na</a:t>
            </a:r>
            <a:r>
              <a:rPr lang="en-US" sz="2000"/>
              <a:t> 90% </a:t>
            </a:r>
            <a:r>
              <a:rPr lang="en-US" sz="2000" err="1"/>
              <a:t>svog</a:t>
            </a:r>
            <a:r>
              <a:rPr lang="en-US" sz="2000"/>
              <a:t> </a:t>
            </a:r>
            <a:r>
              <a:rPr lang="en-US" sz="2000" err="1"/>
              <a:t>kapaciteta</a:t>
            </a:r>
            <a:endParaRPr lang="en-US" sz="2000"/>
          </a:p>
        </p:txBody>
      </p:sp>
      <p:pic>
        <p:nvPicPr>
          <p:cNvPr id="5" name="Content Placeholder 4" descr="A yellow robot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90576C82-88A4-0349-9044-5E31AFF0F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548" y="2484255"/>
            <a:ext cx="3714244" cy="371424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4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hr-HR" sz="5400" dirty="0">
                <a:cs typeface="Calibri Light"/>
              </a:rPr>
              <a:t>Funkcije</a:t>
            </a:r>
            <a:endParaRPr lang="en-HR" sz="54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07776124-B438-4649-A2D4-07EDA06DF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199958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endParaRPr lang="hr-HR" dirty="0">
              <a:ea typeface="+mn-lt"/>
              <a:cs typeface="+mn-lt"/>
            </a:endParaRPr>
          </a:p>
          <a:p>
            <a:r>
              <a:rPr lang="en-GB" dirty="0" err="1"/>
              <a:t>naredba</a:t>
            </a:r>
            <a:r>
              <a:rPr lang="en-GB" dirty="0"/>
              <a:t> „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Istina</a:t>
            </a:r>
            <a:r>
              <a:rPr lang="en-GB" dirty="0"/>
              <a:t>“ </a:t>
            </a:r>
            <a:r>
              <a:rPr lang="en-GB" dirty="0" err="1"/>
              <a:t>govori</a:t>
            </a:r>
            <a:r>
              <a:rPr lang="en-GB" dirty="0"/>
              <a:t> da </a:t>
            </a:r>
            <a:r>
              <a:rPr lang="en-GB" dirty="0" err="1"/>
              <a:t>će</a:t>
            </a:r>
            <a:r>
              <a:rPr lang="en-GB" dirty="0"/>
              <a:t> </a:t>
            </a:r>
            <a:r>
              <a:rPr lang="en-GB" dirty="0" err="1"/>
              <a:t>naša</a:t>
            </a:r>
            <a:r>
              <a:rPr lang="en-GB" dirty="0"/>
              <a:t> </a:t>
            </a:r>
            <a:r>
              <a:rPr lang="en-GB" dirty="0" err="1"/>
              <a:t>glavna</a:t>
            </a:r>
            <a:r>
              <a:rPr lang="en-GB" dirty="0"/>
              <a:t> </a:t>
            </a:r>
            <a:r>
              <a:rPr lang="en-GB" i="1" dirty="0"/>
              <a:t>Program</a:t>
            </a:r>
            <a:r>
              <a:rPr lang="en-GB" dirty="0"/>
              <a:t> </a:t>
            </a:r>
            <a:r>
              <a:rPr lang="en-GB" dirty="0" err="1"/>
              <a:t>funkcija</a:t>
            </a:r>
            <a:r>
              <a:rPr lang="en-GB" dirty="0"/>
              <a:t> po </a:t>
            </a:r>
            <a:r>
              <a:rPr lang="en-GB" dirty="0" err="1"/>
              <a:t>završetku</a:t>
            </a:r>
            <a:r>
              <a:rPr lang="en-GB" dirty="0"/>
              <a:t> </a:t>
            </a:r>
            <a:r>
              <a:rPr lang="en-GB" dirty="0" err="1"/>
              <a:t>izvođenja</a:t>
            </a:r>
            <a:r>
              <a:rPr lang="en-GB" dirty="0"/>
              <a:t> </a:t>
            </a:r>
            <a:r>
              <a:rPr lang="en-GB" dirty="0" err="1"/>
              <a:t>vratiti</a:t>
            </a:r>
            <a:r>
              <a:rPr lang="en-GB" dirty="0"/>
              <a:t> „</a:t>
            </a:r>
            <a:r>
              <a:rPr lang="en-GB" dirty="0" err="1"/>
              <a:t>Istina</a:t>
            </a:r>
            <a:r>
              <a:rPr lang="en-GB" dirty="0"/>
              <a:t>“</a:t>
            </a:r>
          </a:p>
          <a:p>
            <a:r>
              <a:rPr lang="en-GB" dirty="0" err="1"/>
              <a:t>nije</a:t>
            </a:r>
            <a:r>
              <a:rPr lang="en-GB" dirty="0"/>
              <a:t> </a:t>
            </a:r>
            <a:r>
              <a:rPr lang="en-GB" dirty="0" err="1"/>
              <a:t>striktno</a:t>
            </a:r>
            <a:r>
              <a:rPr lang="en-GB" dirty="0"/>
              <a:t> </a:t>
            </a:r>
            <a:r>
              <a:rPr lang="en-GB" dirty="0" err="1"/>
              <a:t>definirano</a:t>
            </a:r>
            <a:r>
              <a:rPr lang="en-GB" dirty="0"/>
              <a:t> </a:t>
            </a:r>
            <a:r>
              <a:rPr lang="en-GB" dirty="0" err="1"/>
              <a:t>pravilo</a:t>
            </a:r>
            <a:r>
              <a:rPr lang="en-GB" dirty="0"/>
              <a:t> da se 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Istina</a:t>
            </a:r>
            <a:r>
              <a:rPr lang="en-GB" dirty="0"/>
              <a:t>, </a:t>
            </a:r>
            <a:r>
              <a:rPr lang="en-GB" dirty="0" err="1"/>
              <a:t>ali</a:t>
            </a:r>
            <a:r>
              <a:rPr lang="en-GB" dirty="0"/>
              <a:t> je </a:t>
            </a:r>
            <a:r>
              <a:rPr lang="en-GB" dirty="0" err="1"/>
              <a:t>običaj</a:t>
            </a:r>
            <a:r>
              <a:rPr lang="en-GB" dirty="0"/>
              <a:t> </a:t>
            </a:r>
            <a:r>
              <a:rPr lang="en-GB" dirty="0" err="1"/>
              <a:t>kojeg</a:t>
            </a:r>
            <a:r>
              <a:rPr lang="en-GB" dirty="0"/>
              <a:t> se </a:t>
            </a:r>
            <a:r>
              <a:rPr lang="en-GB" dirty="0" err="1"/>
              <a:t>valja</a:t>
            </a:r>
            <a:r>
              <a:rPr lang="en-GB" dirty="0"/>
              <a:t> </a:t>
            </a:r>
            <a:r>
              <a:rPr lang="en-GB" dirty="0" err="1"/>
              <a:t>pridržavati</a:t>
            </a:r>
            <a:endParaRPr lang="en-GB" dirty="0"/>
          </a:p>
          <a:p>
            <a:pPr lvl="1"/>
            <a:r>
              <a:rPr lang="en-GB" dirty="0" err="1"/>
              <a:t>ukazuje</a:t>
            </a:r>
            <a:r>
              <a:rPr lang="en-GB" dirty="0"/>
              <a:t> da </a:t>
            </a:r>
            <a:r>
              <a:rPr lang="en-GB" dirty="0" err="1"/>
              <a:t>nije</a:t>
            </a:r>
            <a:r>
              <a:rPr lang="en-GB" dirty="0"/>
              <a:t> </a:t>
            </a:r>
            <a:r>
              <a:rPr lang="en-GB" dirty="0" err="1"/>
              <a:t>došlo</a:t>
            </a:r>
            <a:r>
              <a:rPr lang="en-GB" dirty="0"/>
              <a:t> do </a:t>
            </a:r>
            <a:r>
              <a:rPr lang="en-GB" dirty="0" err="1"/>
              <a:t>pogreške</a:t>
            </a:r>
            <a:r>
              <a:rPr lang="en-GB" dirty="0"/>
              <a:t> u </a:t>
            </a:r>
            <a:r>
              <a:rPr lang="en-GB" dirty="0" err="1"/>
              <a:t>izvođenju</a:t>
            </a:r>
            <a:r>
              <a:rPr lang="en-GB" dirty="0"/>
              <a:t> </a:t>
            </a:r>
            <a:r>
              <a:rPr lang="en-GB" dirty="0" err="1"/>
              <a:t>programa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odnosno</a:t>
            </a:r>
            <a:r>
              <a:rPr lang="en-GB" dirty="0"/>
              <a:t> </a:t>
            </a:r>
            <a:r>
              <a:rPr lang="en-GB" dirty="0" err="1"/>
              <a:t>vrati</a:t>
            </a:r>
            <a:r>
              <a:rPr lang="en-GB" dirty="0"/>
              <a:t> li </a:t>
            </a:r>
            <a:r>
              <a:rPr lang="en-GB" dirty="0" err="1"/>
              <a:t>naša</a:t>
            </a:r>
            <a:r>
              <a:rPr lang="en-GB" dirty="0"/>
              <a:t> </a:t>
            </a:r>
            <a:r>
              <a:rPr lang="en-GB" i="1" dirty="0"/>
              <a:t>Program</a:t>
            </a:r>
            <a:r>
              <a:rPr lang="en-GB" dirty="0"/>
              <a:t> </a:t>
            </a:r>
            <a:r>
              <a:rPr lang="en-GB" dirty="0" err="1"/>
              <a:t>funkcija</a:t>
            </a:r>
            <a:r>
              <a:rPr lang="en-GB" dirty="0"/>
              <a:t> </a:t>
            </a:r>
            <a:r>
              <a:rPr lang="en-GB" dirty="0" err="1"/>
              <a:t>neku</a:t>
            </a:r>
            <a:r>
              <a:rPr lang="en-GB" dirty="0"/>
              <a:t> </a:t>
            </a:r>
            <a:r>
              <a:rPr lang="en-GB" dirty="0" err="1"/>
              <a:t>drugu</a:t>
            </a:r>
            <a:r>
              <a:rPr lang="en-GB" dirty="0"/>
              <a:t> </a:t>
            </a:r>
            <a:r>
              <a:rPr lang="en-GB" dirty="0" err="1"/>
              <a:t>vrijednost</a:t>
            </a:r>
            <a:r>
              <a:rPr lang="en-GB" dirty="0"/>
              <a:t> </a:t>
            </a:r>
            <a:r>
              <a:rPr lang="en-GB" dirty="0" err="1"/>
              <a:t>znat</a:t>
            </a:r>
            <a:r>
              <a:rPr lang="en-GB" dirty="0"/>
              <a:t> </a:t>
            </a:r>
            <a:r>
              <a:rPr lang="en-GB" dirty="0" err="1"/>
              <a:t>ćemo</a:t>
            </a:r>
            <a:r>
              <a:rPr lang="en-GB" dirty="0"/>
              <a:t> da je </a:t>
            </a:r>
            <a:r>
              <a:rPr lang="en-GB" dirty="0" err="1"/>
              <a:t>došlo</a:t>
            </a:r>
            <a:r>
              <a:rPr lang="en-GB" dirty="0"/>
              <a:t> do </a:t>
            </a:r>
            <a:r>
              <a:rPr lang="en-GB" dirty="0" err="1"/>
              <a:t>eventualne</a:t>
            </a:r>
            <a:r>
              <a:rPr lang="en-GB" dirty="0"/>
              <a:t> </a:t>
            </a:r>
            <a:r>
              <a:rPr lang="en-GB" dirty="0" err="1"/>
              <a:t>pogreške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63630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C8641-B134-904C-AB07-72F73A2E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HR" sz="4800" dirty="0"/>
              <a:t>Navedimo nekoliko primjera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5B0F4F55-244F-0E48-8E0B-AB5599CEF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311" y="2524715"/>
            <a:ext cx="3714244" cy="3714244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9E1ADC8A-5A83-4397-8421-CA968B52C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661" y="2599509"/>
            <a:ext cx="5781666" cy="3639450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Prikaz</a:t>
            </a:r>
            <a:r>
              <a:rPr lang="en-US" sz="2400" dirty="0"/>
              <a:t> </a:t>
            </a:r>
            <a:r>
              <a:rPr lang="en-US" sz="2400" dirty="0" err="1"/>
              <a:t>traženja</a:t>
            </a:r>
            <a:r>
              <a:rPr lang="en-US" sz="2400" dirty="0"/>
              <a:t> </a:t>
            </a:r>
            <a:r>
              <a:rPr lang="en-US" sz="2400" dirty="0" err="1"/>
              <a:t>mrlje</a:t>
            </a:r>
            <a:r>
              <a:rPr lang="en-US" sz="2400" dirty="0"/>
              <a:t>, let do </a:t>
            </a:r>
            <a:r>
              <a:rPr lang="en-US" sz="2400" dirty="0" err="1"/>
              <a:t>nje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čišćenje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 err="1"/>
              <a:t>Prikaz</a:t>
            </a:r>
            <a:r>
              <a:rPr lang="en-US" sz="2400" dirty="0"/>
              <a:t> </a:t>
            </a:r>
            <a:r>
              <a:rPr lang="en-US" sz="2400" dirty="0" err="1"/>
              <a:t>čišćenja</a:t>
            </a:r>
            <a:r>
              <a:rPr lang="en-US" sz="2400" dirty="0"/>
              <a:t> </a:t>
            </a:r>
            <a:r>
              <a:rPr lang="en-US" sz="2400" dirty="0" err="1"/>
              <a:t>više</a:t>
            </a:r>
            <a:r>
              <a:rPr lang="en-US" sz="2400" dirty="0"/>
              <a:t> </a:t>
            </a:r>
            <a:r>
              <a:rPr lang="en-US" sz="2400" dirty="0" err="1"/>
              <a:t>mrlja</a:t>
            </a:r>
            <a:r>
              <a:rPr lang="en-US" sz="2400" dirty="0"/>
              <a:t> - </a:t>
            </a:r>
            <a:r>
              <a:rPr lang="en-US" sz="2400" dirty="0" err="1"/>
              <a:t>nakon</a:t>
            </a:r>
            <a:r>
              <a:rPr lang="en-US" sz="2400" dirty="0"/>
              <a:t> </a:t>
            </a:r>
            <a:r>
              <a:rPr lang="en-US" sz="2400" dirty="0" err="1"/>
              <a:t>što</a:t>
            </a:r>
            <a:r>
              <a:rPr lang="en-US" sz="2400" dirty="0"/>
              <a:t> </a:t>
            </a:r>
            <a:r>
              <a:rPr lang="en-US" sz="2400" dirty="0" err="1"/>
              <a:t>vidimo</a:t>
            </a:r>
            <a:r>
              <a:rPr lang="en-US" sz="2400" dirty="0"/>
              <a:t> </a:t>
            </a:r>
            <a:r>
              <a:rPr lang="en-US" sz="2400" dirty="0" err="1"/>
              <a:t>jedno</a:t>
            </a:r>
            <a:r>
              <a:rPr lang="en-US" sz="2400" dirty="0"/>
              <a:t> </a:t>
            </a:r>
            <a:r>
              <a:rPr lang="en-US" sz="2400" dirty="0" err="1"/>
              <a:t>punjenje</a:t>
            </a:r>
            <a:r>
              <a:rPr lang="en-US" sz="2400" dirty="0"/>
              <a:t> </a:t>
            </a:r>
            <a:r>
              <a:rPr lang="en-US" sz="2400" dirty="0" err="1"/>
              <a:t>baterije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jedno</a:t>
            </a:r>
            <a:r>
              <a:rPr lang="en-US" sz="2400" dirty="0"/>
              <a:t> </a:t>
            </a:r>
            <a:r>
              <a:rPr lang="en-US" sz="2400" dirty="0" err="1"/>
              <a:t>pražnjenje</a:t>
            </a:r>
            <a:r>
              <a:rPr lang="en-US" sz="2400" dirty="0"/>
              <a:t> </a:t>
            </a:r>
            <a:r>
              <a:rPr lang="en-US" sz="2400" dirty="0" err="1"/>
              <a:t>spremnika</a:t>
            </a:r>
            <a:r>
              <a:rPr lang="en-US" sz="2400" dirty="0"/>
              <a:t>, program </a:t>
            </a:r>
            <a:r>
              <a:rPr lang="en-US" sz="2400" dirty="0" err="1"/>
              <a:t>završava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289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1. primjer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553EC9-9C38-A54C-AA06-D53D4F29DDCB}"/>
              </a:ext>
            </a:extLst>
          </p:cNvPr>
          <p:cNvSpPr txBox="1"/>
          <p:nvPr/>
        </p:nvSpPr>
        <p:spPr>
          <a:xfrm>
            <a:off x="5401781" y="3480039"/>
            <a:ext cx="372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H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odleti do mrlje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CEFDFB-EA82-4F48-8917-628E5669494E}"/>
              </a:ext>
            </a:extLst>
          </p:cNvPr>
          <p:cNvSpPr txBox="1"/>
          <p:nvPr/>
        </p:nvSpPr>
        <p:spPr>
          <a:xfrm>
            <a:off x="4479162" y="3039152"/>
            <a:ext cx="4157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tražimo koordinate mrlje</a:t>
            </a:r>
            <a:endParaRPr kumimoji="0" lang="en-H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4979FF-82F2-F94F-8B53-AE7626BCE0A5}"/>
              </a:ext>
            </a:extLst>
          </p:cNvPr>
          <p:cNvSpPr txBox="1"/>
          <p:nvPr/>
        </p:nvSpPr>
        <p:spPr>
          <a:xfrm>
            <a:off x="1087822" y="4185595"/>
            <a:ext cx="6254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r-H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provjeravamo stanja baterije i spremnika nakon leta i čišćenja</a:t>
            </a:r>
            <a:endParaRPr kumimoji="0" lang="en-H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7FFC779-F066-AF4A-ADEC-E4EB76EB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061" y="2794616"/>
            <a:ext cx="3563445" cy="2565681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DE559A-2698-0E4D-A538-F3FE2C7F2C5C}"/>
              </a:ext>
            </a:extLst>
          </p:cNvPr>
          <p:cNvCxnSpPr>
            <a:cxnSpLocks/>
          </p:cNvCxnSpPr>
          <p:nvPr/>
        </p:nvCxnSpPr>
        <p:spPr>
          <a:xfrm>
            <a:off x="6971328" y="3949183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FDCF1C2-D713-C74A-91F5-3954C706393E}"/>
              </a:ext>
            </a:extLst>
          </p:cNvPr>
          <p:cNvCxnSpPr>
            <a:cxnSpLocks/>
          </p:cNvCxnSpPr>
          <p:nvPr/>
        </p:nvCxnSpPr>
        <p:spPr>
          <a:xfrm>
            <a:off x="6971328" y="3663678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0A76D40-57C9-5D4E-B585-A39ED0737A11}"/>
              </a:ext>
            </a:extLst>
          </p:cNvPr>
          <p:cNvCxnSpPr>
            <a:cxnSpLocks/>
          </p:cNvCxnSpPr>
          <p:nvPr/>
        </p:nvCxnSpPr>
        <p:spPr>
          <a:xfrm>
            <a:off x="6971328" y="3243265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55BF9BA-A515-2E4F-A095-AE6621994835}"/>
              </a:ext>
            </a:extLst>
          </p:cNvPr>
          <p:cNvSpPr txBox="1"/>
          <p:nvPr/>
        </p:nvSpPr>
        <p:spPr>
          <a:xfrm>
            <a:off x="5600056" y="3771932"/>
            <a:ext cx="372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H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počisti mrlju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CEE00AE-448B-0A49-BDB6-09394C537B7F}"/>
              </a:ext>
            </a:extLst>
          </p:cNvPr>
          <p:cNvCxnSpPr>
            <a:cxnSpLocks/>
          </p:cNvCxnSpPr>
          <p:nvPr/>
        </p:nvCxnSpPr>
        <p:spPr>
          <a:xfrm>
            <a:off x="6961403" y="437634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23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2. primjer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110E1070-5659-244A-8342-86F7A319A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3398" y="1158379"/>
            <a:ext cx="4839964" cy="5192545"/>
          </a:xfr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4F3513-5913-1240-9078-08E4C327D7BC}"/>
              </a:ext>
            </a:extLst>
          </p:cNvPr>
          <p:cNvCxnSpPr>
            <a:cxnSpLocks/>
          </p:cNvCxnSpPr>
          <p:nvPr/>
        </p:nvCxnSpPr>
        <p:spPr>
          <a:xfrm>
            <a:off x="6219295" y="1718279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3553EC9-9C38-A54C-AA06-D53D4F29DDCB}"/>
              </a:ext>
            </a:extLst>
          </p:cNvPr>
          <p:cNvSpPr txBox="1"/>
          <p:nvPr/>
        </p:nvSpPr>
        <p:spPr>
          <a:xfrm>
            <a:off x="2497292" y="1527396"/>
            <a:ext cx="3722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na početku postavimo varijable na Laž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FC130D-CDE2-4D4E-BFB4-D2DE8FFD1F28}"/>
              </a:ext>
            </a:extLst>
          </p:cNvPr>
          <p:cNvCxnSpPr>
            <a:cxnSpLocks/>
          </p:cNvCxnSpPr>
          <p:nvPr/>
        </p:nvCxnSpPr>
        <p:spPr>
          <a:xfrm>
            <a:off x="6221651" y="2106507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F73582A-1323-1243-B8DF-8723D9C1D5AF}"/>
              </a:ext>
            </a:extLst>
          </p:cNvPr>
          <p:cNvSpPr txBox="1"/>
          <p:nvPr/>
        </p:nvSpPr>
        <p:spPr>
          <a:xfrm>
            <a:off x="993914" y="1916296"/>
            <a:ext cx="5225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ako je barem jedna od varijabli </a:t>
            </a:r>
            <a:r>
              <a:rPr lang="en-GB" dirty="0" err="1"/>
              <a:t>i</a:t>
            </a:r>
            <a:r>
              <a:rPr lang="en-HR" dirty="0"/>
              <a:t> dalje Laž, nastavljamo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0A76D40-57C9-5D4E-B585-A39ED0737A11}"/>
              </a:ext>
            </a:extLst>
          </p:cNvPr>
          <p:cNvCxnSpPr>
            <a:cxnSpLocks/>
          </p:cNvCxnSpPr>
          <p:nvPr/>
        </p:nvCxnSpPr>
        <p:spPr>
          <a:xfrm>
            <a:off x="6219295" y="3266072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CCEFDFB-EA82-4F48-8917-628E5669494E}"/>
              </a:ext>
            </a:extLst>
          </p:cNvPr>
          <p:cNvSpPr txBox="1"/>
          <p:nvPr/>
        </p:nvSpPr>
        <p:spPr>
          <a:xfrm>
            <a:off x="477078" y="3058599"/>
            <a:ext cx="5755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uspoređujemo zadnja dva stanja baterije (je li bilo punjenja)</a:t>
            </a:r>
            <a:endParaRPr lang="en-HR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6DE559A-2698-0E4D-A538-F3FE2C7F2C5C}"/>
              </a:ext>
            </a:extLst>
          </p:cNvPr>
          <p:cNvCxnSpPr>
            <a:cxnSpLocks/>
          </p:cNvCxnSpPr>
          <p:nvPr/>
        </p:nvCxnSpPr>
        <p:spPr>
          <a:xfrm>
            <a:off x="6219295" y="3829289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D9FFEDE-A6A5-E049-BDB5-06B9F43E7F10}"/>
              </a:ext>
            </a:extLst>
          </p:cNvPr>
          <p:cNvSpPr txBox="1"/>
          <p:nvPr/>
        </p:nvSpPr>
        <p:spPr>
          <a:xfrm>
            <a:off x="79512" y="3632165"/>
            <a:ext cx="6219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uspoređujemo zadnja dva stanja spremnika (je li bilo pražnjenja)</a:t>
            </a:r>
            <a:endParaRPr lang="en-HR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E4998E-F9FF-114D-B007-CF9A5E831A27}"/>
              </a:ext>
            </a:extLst>
          </p:cNvPr>
          <p:cNvCxnSpPr>
            <a:cxnSpLocks/>
          </p:cNvCxnSpPr>
          <p:nvPr/>
        </p:nvCxnSpPr>
        <p:spPr>
          <a:xfrm>
            <a:off x="6219295" y="4220228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04979FF-82F2-F94F-8B53-AE7626BCE0A5}"/>
              </a:ext>
            </a:extLst>
          </p:cNvPr>
          <p:cNvSpPr txBox="1"/>
          <p:nvPr/>
        </p:nvSpPr>
        <p:spPr>
          <a:xfrm>
            <a:off x="848394" y="4013979"/>
            <a:ext cx="5392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ako smo vidjeli i punjenje i pražnjenje, prekidamo petlju</a:t>
            </a:r>
            <a:endParaRPr lang="en-H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277006-2798-674E-88B0-C32765682EA4}"/>
              </a:ext>
            </a:extLst>
          </p:cNvPr>
          <p:cNvSpPr txBox="1"/>
          <p:nvPr/>
        </p:nvSpPr>
        <p:spPr>
          <a:xfrm>
            <a:off x="1003825" y="2166563"/>
            <a:ext cx="5755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(tj. ako nismo vidjeli oba procesa: punjenje baterije i pražnjenje spremnika)</a:t>
            </a: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4133500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3. primjer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DDE52-4413-DB4F-A6C1-15C878C79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203079"/>
            <a:ext cx="10143668" cy="34355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HR" sz="2400" dirty="0"/>
              <a:t>Kako bismo impresionirali šefa </a:t>
            </a:r>
            <a:r>
              <a:rPr lang="en-GB" sz="2400" dirty="0" err="1"/>
              <a:t>i</a:t>
            </a:r>
            <a:r>
              <a:rPr lang="en-HR" sz="2400" dirty="0"/>
              <a:t> ostale stručnjake napisali smo program u kojem je prikazan jedan radni dan u firmi koja ostaje čista bez potrebe za dodatnim osobljem. Također je prikazana </a:t>
            </a:r>
            <a:r>
              <a:rPr lang="en-GB" sz="2400" dirty="0" err="1"/>
              <a:t>i</a:t>
            </a:r>
            <a:r>
              <a:rPr lang="en-HR" sz="2400" dirty="0"/>
              <a:t> lista uštede – koliko firma uistinu uštedi kupnjom ovakvog revolucionarnog </a:t>
            </a:r>
            <a:r>
              <a:rPr lang="en-GB" sz="2400" dirty="0" err="1"/>
              <a:t>robota</a:t>
            </a:r>
            <a:r>
              <a:rPr lang="en-GB" sz="2400" dirty="0"/>
              <a:t>.</a:t>
            </a:r>
            <a:endParaRPr lang="en-HR" sz="2400" dirty="0"/>
          </a:p>
        </p:txBody>
      </p:sp>
    </p:spTree>
    <p:extLst>
      <p:ext uri="{BB962C8B-B14F-4D97-AF65-F5344CB8AC3E}">
        <p14:creationId xmlns:p14="http://schemas.microsoft.com/office/powerpoint/2010/main" val="2490725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3. primjer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Content Placeholder 12" descr="Text&#10;&#10;Description automatically generated">
            <a:extLst>
              <a:ext uri="{FF2B5EF4-FFF2-40B4-BE49-F238E27FC236}">
                <a16:creationId xmlns:a16="http://schemas.microsoft.com/office/drawing/2014/main" id="{DB889162-99AC-7B47-A2B9-64AFD6561B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1970" y="1999586"/>
            <a:ext cx="6527007" cy="4351338"/>
          </a:xfr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46BCA9D-E72B-874C-BD4E-12D256470CF1}"/>
              </a:ext>
            </a:extLst>
          </p:cNvPr>
          <p:cNvCxnSpPr>
            <a:cxnSpLocks/>
          </p:cNvCxnSpPr>
          <p:nvPr/>
        </p:nvCxnSpPr>
        <p:spPr>
          <a:xfrm>
            <a:off x="4621970" y="2331343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95113E1-763B-3B43-981E-56FAD16369B9}"/>
              </a:ext>
            </a:extLst>
          </p:cNvPr>
          <p:cNvSpPr txBox="1"/>
          <p:nvPr/>
        </p:nvSpPr>
        <p:spPr>
          <a:xfrm>
            <a:off x="6612424" y="1585324"/>
            <a:ext cx="30860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sz="2400" dirty="0"/>
              <a:t>Pomoćna funkcija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AB1D00-A6EC-3B41-B36E-E3B3FD7562C0}"/>
              </a:ext>
            </a:extLst>
          </p:cNvPr>
          <p:cNvSpPr txBox="1"/>
          <p:nvPr/>
        </p:nvSpPr>
        <p:spPr>
          <a:xfrm>
            <a:off x="3254671" y="2133629"/>
            <a:ext cx="1657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cijena robota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0CEAD4A-32DF-CE40-83CB-D1138B44F766}"/>
              </a:ext>
            </a:extLst>
          </p:cNvPr>
          <p:cNvCxnSpPr>
            <a:cxnSpLocks/>
          </p:cNvCxnSpPr>
          <p:nvPr/>
        </p:nvCxnSpPr>
        <p:spPr>
          <a:xfrm>
            <a:off x="4618871" y="3427125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E933464-792F-5C46-8502-C9B5021C63E2}"/>
              </a:ext>
            </a:extLst>
          </p:cNvPr>
          <p:cNvSpPr txBox="1"/>
          <p:nvPr/>
        </p:nvSpPr>
        <p:spPr>
          <a:xfrm>
            <a:off x="729248" y="3231652"/>
            <a:ext cx="394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prosječna cijena punjenja u godinu dana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8742420-C923-0E4B-8B8A-ADAFB5EB47FE}"/>
              </a:ext>
            </a:extLst>
          </p:cNvPr>
          <p:cNvCxnSpPr>
            <a:cxnSpLocks/>
          </p:cNvCxnSpPr>
          <p:nvPr/>
        </p:nvCxnSpPr>
        <p:spPr>
          <a:xfrm>
            <a:off x="4618871" y="4508212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F82B227-039D-EF45-A1EA-4E41F76E331D}"/>
              </a:ext>
            </a:extLst>
          </p:cNvPr>
          <p:cNvSpPr txBox="1"/>
          <p:nvPr/>
        </p:nvSpPr>
        <p:spPr>
          <a:xfrm>
            <a:off x="1479490" y="4316911"/>
            <a:ext cx="394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servis – svake 2 godine: 1000 kn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9793AE-BDE4-6444-B307-CDA1ECBC4DB2}"/>
              </a:ext>
            </a:extLst>
          </p:cNvPr>
          <p:cNvCxnSpPr>
            <a:cxnSpLocks/>
          </p:cNvCxnSpPr>
          <p:nvPr/>
        </p:nvCxnSpPr>
        <p:spPr>
          <a:xfrm>
            <a:off x="4618871" y="5365462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48663FC-75DD-5248-938B-9E299A85C9CC}"/>
              </a:ext>
            </a:extLst>
          </p:cNvPr>
          <p:cNvCxnSpPr>
            <a:cxnSpLocks/>
          </p:cNvCxnSpPr>
          <p:nvPr/>
        </p:nvCxnSpPr>
        <p:spPr>
          <a:xfrm>
            <a:off x="4618871" y="5632162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7895650-16E4-964A-90FD-0347AD001EB3}"/>
              </a:ext>
            </a:extLst>
          </p:cNvPr>
          <p:cNvSpPr txBox="1"/>
          <p:nvPr/>
        </p:nvSpPr>
        <p:spPr>
          <a:xfrm>
            <a:off x="773023" y="5180796"/>
            <a:ext cx="394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prosječna plaća čistačice u godinu dana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DC3E61-7009-E648-8684-E6D2B722814B}"/>
              </a:ext>
            </a:extLst>
          </p:cNvPr>
          <p:cNvSpPr txBox="1"/>
          <p:nvPr/>
        </p:nvSpPr>
        <p:spPr>
          <a:xfrm>
            <a:off x="2767715" y="5447496"/>
            <a:ext cx="203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ušteda u n godina</a:t>
            </a:r>
          </a:p>
        </p:txBody>
      </p:sp>
    </p:spTree>
    <p:extLst>
      <p:ext uri="{BB962C8B-B14F-4D97-AF65-F5344CB8AC3E}">
        <p14:creationId xmlns:p14="http://schemas.microsoft.com/office/powerpoint/2010/main" val="13788168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3. primjer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C94FA68E-8F0D-E940-9BA2-46C9A630D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490" y="1372492"/>
            <a:ext cx="5237572" cy="54099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B2180E-A076-2845-A343-2FE8D60CF55F}"/>
              </a:ext>
            </a:extLst>
          </p:cNvPr>
          <p:cNvSpPr txBox="1"/>
          <p:nvPr/>
        </p:nvSpPr>
        <p:spPr>
          <a:xfrm>
            <a:off x="7707575" y="920854"/>
            <a:ext cx="2097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sz="2400" dirty="0"/>
              <a:t>Glavni Program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83DB58-47D8-0843-B89F-68555B19B4FB}"/>
              </a:ext>
            </a:extLst>
          </p:cNvPr>
          <p:cNvCxnSpPr>
            <a:cxnSpLocks/>
          </p:cNvCxnSpPr>
          <p:nvPr/>
        </p:nvCxnSpPr>
        <p:spPr>
          <a:xfrm>
            <a:off x="5826000" y="2072649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0C681B3-FABB-B344-8B2C-26F926EEFC45}"/>
              </a:ext>
            </a:extLst>
          </p:cNvPr>
          <p:cNvSpPr txBox="1"/>
          <p:nvPr/>
        </p:nvSpPr>
        <p:spPr>
          <a:xfrm>
            <a:off x="825089" y="1887983"/>
            <a:ext cx="5088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prikaz čišćenja u jednom radnom danu (otprilike 16)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D0E65-C203-5F4B-B017-416B2219AE82}"/>
              </a:ext>
            </a:extLst>
          </p:cNvPr>
          <p:cNvCxnSpPr>
            <a:cxnSpLocks/>
          </p:cNvCxnSpPr>
          <p:nvPr/>
        </p:nvCxnSpPr>
        <p:spPr>
          <a:xfrm>
            <a:off x="5826000" y="3035278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8BF38CD-F483-FA48-BA92-E13E730BB16E}"/>
              </a:ext>
            </a:extLst>
          </p:cNvPr>
          <p:cNvSpPr txBox="1"/>
          <p:nvPr/>
        </p:nvSpPr>
        <p:spPr>
          <a:xfrm>
            <a:off x="75156" y="2823336"/>
            <a:ext cx="582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spremamo koordinate mrlja u listu (broj čišćenja = duljina/2)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B762FF-D40F-D242-877C-DE80744A4E34}"/>
              </a:ext>
            </a:extLst>
          </p:cNvPr>
          <p:cNvCxnSpPr>
            <a:cxnSpLocks/>
          </p:cNvCxnSpPr>
          <p:nvPr/>
        </p:nvCxnSpPr>
        <p:spPr>
          <a:xfrm>
            <a:off x="5809356" y="3879339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F2F8E44-CF9A-1B49-8AE9-031EDA1E1A40}"/>
              </a:ext>
            </a:extLst>
          </p:cNvPr>
          <p:cNvSpPr txBox="1"/>
          <p:nvPr/>
        </p:nvSpPr>
        <p:spPr>
          <a:xfrm>
            <a:off x="422031" y="3682950"/>
            <a:ext cx="5638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pozivamo pomoćnu funkciju, ušteda po godinama u listu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F33B599-6C45-3C43-B3EE-BE08B478FD9E}"/>
              </a:ext>
            </a:extLst>
          </p:cNvPr>
          <p:cNvCxnSpPr>
            <a:cxnSpLocks/>
          </p:cNvCxnSpPr>
          <p:nvPr/>
        </p:nvCxnSpPr>
        <p:spPr>
          <a:xfrm>
            <a:off x="5809356" y="5121987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0C6EDB3-C5D7-4C47-AEA9-3F5A955607FB}"/>
              </a:ext>
            </a:extLst>
          </p:cNvPr>
          <p:cNvSpPr txBox="1"/>
          <p:nvPr/>
        </p:nvSpPr>
        <p:spPr>
          <a:xfrm>
            <a:off x="1839706" y="4937321"/>
            <a:ext cx="40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provjeravamo koliko godina nema uštede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2001662-BE67-F547-ACEA-05A4FEB65FA5}"/>
              </a:ext>
            </a:extLst>
          </p:cNvPr>
          <p:cNvCxnSpPr>
            <a:cxnSpLocks/>
          </p:cNvCxnSpPr>
          <p:nvPr/>
        </p:nvCxnSpPr>
        <p:spPr>
          <a:xfrm>
            <a:off x="5790214" y="631774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220718F-AED4-AA48-A1C6-389D9ACFEB83}"/>
              </a:ext>
            </a:extLst>
          </p:cNvPr>
          <p:cNvSpPr txBox="1"/>
          <p:nvPr/>
        </p:nvSpPr>
        <p:spPr>
          <a:xfrm>
            <a:off x="1997026" y="6027567"/>
            <a:ext cx="4039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R" dirty="0"/>
              <a:t>je li ukupan broj očišćenih mrlja jednak pretpostavljenom broju mrlja u danu</a:t>
            </a:r>
          </a:p>
        </p:txBody>
      </p:sp>
    </p:spTree>
    <p:extLst>
      <p:ext uri="{BB962C8B-B14F-4D97-AF65-F5344CB8AC3E}">
        <p14:creationId xmlns:p14="http://schemas.microsoft.com/office/powerpoint/2010/main" val="1844821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07585-E3E9-EC4F-996C-443CF4B4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 dirty="0"/>
              <a:t>3. primjer: dio ispisa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F1AF9C1-B2B7-A747-A65E-047DD59E2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03" y="3344186"/>
            <a:ext cx="11168983" cy="186868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3C572F-97E4-E748-BC6C-6B20757D7750}"/>
              </a:ext>
            </a:extLst>
          </p:cNvPr>
          <p:cNvSpPr txBox="1"/>
          <p:nvPr/>
        </p:nvSpPr>
        <p:spPr>
          <a:xfrm>
            <a:off x="321771" y="2142835"/>
            <a:ext cx="831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H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Nakon 10 godina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46BCA9D-E72B-874C-BD4E-12D256470CF1}"/>
              </a:ext>
            </a:extLst>
          </p:cNvPr>
          <p:cNvCxnSpPr/>
          <p:nvPr/>
        </p:nvCxnSpPr>
        <p:spPr>
          <a:xfrm>
            <a:off x="737407" y="3066165"/>
            <a:ext cx="0" cy="2780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3198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E4016-1523-4F45-B7A6-5EFBF2C23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8"/>
            <a:ext cx="9144000" cy="3274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HVALA NA PAŽNJI!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F60A67E-6A44-3440-A596-5D108D250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2674471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353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hr-HR" sz="5400">
                <a:cs typeface="Calibri Light"/>
              </a:rPr>
              <a:t>Funkcije</a:t>
            </a:r>
            <a:endParaRPr lang="en-HR" sz="54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zervirano mjesto sadržaja 2">
            <a:extLst>
              <a:ext uri="{FF2B5EF4-FFF2-40B4-BE49-F238E27FC236}">
                <a16:creationId xmlns:a16="http://schemas.microsoft.com/office/drawing/2014/main" id="{07776124-B438-4649-A2D4-07EDA06DF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199958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endParaRPr lang="hr-HR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hr-HR">
                <a:ea typeface="+mn-lt"/>
                <a:cs typeface="+mn-lt"/>
              </a:rPr>
              <a:t>Sastoje se od imena, parametara (0 ili više) navedenih unutar oblih zagrada te tijela funkcije unutar vitičastih zagrada</a:t>
            </a:r>
          </a:p>
          <a:p>
            <a:pPr>
              <a:buFont typeface="Arial"/>
              <a:buChar char="•"/>
            </a:pPr>
            <a:r>
              <a:rPr lang="hr-HR">
                <a:cs typeface="Calibri"/>
              </a:rPr>
              <a:t>Tijelo funkcije čine naredbe (1 ili više) odvojene zarezom</a:t>
            </a:r>
          </a:p>
          <a:p>
            <a:pPr>
              <a:buFont typeface="Arial"/>
              <a:buChar char="•"/>
            </a:pPr>
            <a:r>
              <a:rPr lang="hr-HR">
                <a:cs typeface="Calibri"/>
              </a:rPr>
              <a:t>Svaka funkcija ima povratnu vrijednost, ostvaruje se naredbom "vrati"</a:t>
            </a:r>
          </a:p>
          <a:p>
            <a:pPr>
              <a:buFont typeface="Arial"/>
              <a:buChar char="•"/>
            </a:pPr>
            <a:r>
              <a:rPr lang="hr-HR">
                <a:cs typeface="Calibri"/>
              </a:rPr>
              <a:t>Funkcije pozivamo pisanjem imena funkcije i argumenata unutar oblih zagrada</a:t>
            </a:r>
          </a:p>
        </p:txBody>
      </p:sp>
    </p:spTree>
    <p:extLst>
      <p:ext uri="{BB962C8B-B14F-4D97-AF65-F5344CB8AC3E}">
        <p14:creationId xmlns:p14="http://schemas.microsoft.com/office/powerpoint/2010/main" val="1175630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Operatori </a:t>
            </a:r>
            <a:r>
              <a:rPr lang="en-GB" sz="5400" err="1"/>
              <a:t>i</a:t>
            </a:r>
            <a:r>
              <a:rPr lang="en-GB" sz="5400"/>
              <a:t> </a:t>
            </a:r>
            <a:r>
              <a:rPr lang="en-GB" sz="5400" err="1"/>
              <a:t>simboli</a:t>
            </a:r>
            <a:endParaRPr lang="en-HR" sz="5400" b="1">
              <a:solidFill>
                <a:schemeClr val="accent2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94758-FD38-3A42-92C6-1A5194A12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456299"/>
            <a:ext cx="10143668" cy="4147845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</a:rPr>
              <a:t>=</a:t>
            </a:r>
            <a:r>
              <a:rPr lang="en-GB"/>
              <a:t> 			</a:t>
            </a:r>
            <a:r>
              <a:rPr lang="en-GB" err="1"/>
              <a:t>pridruživanje</a:t>
            </a:r>
            <a:r>
              <a:rPr lang="en-GB"/>
              <a:t> (</a:t>
            </a:r>
            <a:r>
              <a:rPr lang="en-GB" err="1"/>
              <a:t>npr</a:t>
            </a:r>
            <a:r>
              <a:rPr lang="en-GB"/>
              <a:t> x=3)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</a:rPr>
              <a:t>&lt;, &lt;=, &gt;, &gt;=, !=, == 	</a:t>
            </a:r>
            <a:r>
              <a:rPr lang="en-GB" err="1"/>
              <a:t>uspoređivanje</a:t>
            </a:r>
            <a:r>
              <a:rPr lang="en-GB"/>
              <a:t> (</a:t>
            </a:r>
            <a:r>
              <a:rPr lang="en-GB" err="1"/>
              <a:t>manje</a:t>
            </a:r>
            <a:r>
              <a:rPr lang="en-GB"/>
              <a:t>, </a:t>
            </a:r>
            <a:r>
              <a:rPr lang="en-GB" err="1"/>
              <a:t>manje</a:t>
            </a:r>
            <a:r>
              <a:rPr lang="en-GB"/>
              <a:t> </a:t>
            </a:r>
            <a:r>
              <a:rPr lang="en-GB" err="1"/>
              <a:t>jednako</a:t>
            </a:r>
            <a:r>
              <a:rPr lang="en-GB"/>
              <a:t>, </a:t>
            </a:r>
            <a:r>
              <a:rPr lang="en-GB" err="1"/>
              <a:t>veće</a:t>
            </a:r>
            <a:r>
              <a:rPr lang="en-GB"/>
              <a:t>, </a:t>
            </a:r>
            <a:r>
              <a:rPr lang="en-GB" err="1"/>
              <a:t>veće</a:t>
            </a:r>
            <a:r>
              <a:rPr lang="en-GB"/>
              <a:t> 		      	</a:t>
            </a:r>
            <a:r>
              <a:rPr lang="en-GB" err="1"/>
              <a:t>jednako</a:t>
            </a:r>
            <a:r>
              <a:rPr lang="en-GB"/>
              <a:t>, </a:t>
            </a:r>
            <a:r>
              <a:rPr lang="en-GB" err="1"/>
              <a:t>različito</a:t>
            </a:r>
            <a:r>
              <a:rPr lang="en-GB"/>
              <a:t>, </a:t>
            </a:r>
            <a:r>
              <a:rPr lang="en-GB" err="1"/>
              <a:t>jednako</a:t>
            </a:r>
            <a:r>
              <a:rPr lang="en-GB"/>
              <a:t>)</a:t>
            </a:r>
            <a:endParaRPr lang="en-GB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GB">
                <a:solidFill>
                  <a:schemeClr val="accent2"/>
                </a:solidFill>
              </a:rPr>
              <a:t>+, -, *, /, ^ 		</a:t>
            </a:r>
            <a:r>
              <a:rPr lang="en-GB"/>
              <a:t>plus, minus, puta, </a:t>
            </a:r>
            <a:r>
              <a:rPr lang="en-GB" err="1"/>
              <a:t>kroz</a:t>
            </a:r>
            <a:r>
              <a:rPr lang="en-GB"/>
              <a:t>, </a:t>
            </a:r>
            <a:r>
              <a:rPr lang="en-GB" err="1"/>
              <a:t>na</a:t>
            </a:r>
            <a:endParaRPr lang="en-GB"/>
          </a:p>
          <a:p>
            <a:pPr marL="0" indent="0">
              <a:buNone/>
            </a:pPr>
            <a:endParaRPr lang="en-GB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HR">
                <a:solidFill>
                  <a:schemeClr val="accent2"/>
                </a:solidFill>
              </a:rPr>
              <a:t>$			</a:t>
            </a:r>
            <a:r>
              <a:rPr lang="en-HR"/>
              <a:t>jednolinijski komentari</a:t>
            </a:r>
          </a:p>
          <a:p>
            <a:pPr marL="0" indent="0">
              <a:buNone/>
            </a:pPr>
            <a:endParaRPr lang="en-HR"/>
          </a:p>
          <a:p>
            <a:pPr marL="0" indent="0">
              <a:buNone/>
            </a:pPr>
            <a:r>
              <a:rPr lang="en-HR">
                <a:solidFill>
                  <a:schemeClr val="accent2"/>
                </a:solidFill>
              </a:rPr>
              <a:t>(, ), {, }, [, ]		</a:t>
            </a:r>
            <a:r>
              <a:rPr lang="en-HR"/>
              <a:t>zagrade</a:t>
            </a:r>
            <a:endParaRPr lang="en-HR">
              <a:solidFill>
                <a:schemeClr val="accent2"/>
              </a:solidFill>
            </a:endParaRPr>
          </a:p>
          <a:p>
            <a:endParaRPr lang="en-HR" sz="2400"/>
          </a:p>
        </p:txBody>
      </p:sp>
    </p:spTree>
    <p:extLst>
      <p:ext uri="{BB962C8B-B14F-4D97-AF65-F5344CB8AC3E}">
        <p14:creationId xmlns:p14="http://schemas.microsoft.com/office/powerpoint/2010/main" val="4047945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Operatori i simboli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1D4124-65BF-F349-8C30-2AFD951CE275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6D3F45-5AFB-1948-A89B-B628C6567D41}"/>
              </a:ext>
            </a:extLst>
          </p:cNvPr>
          <p:cNvSpPr txBox="1">
            <a:spLocks/>
          </p:cNvSpPr>
          <p:nvPr/>
        </p:nvSpPr>
        <p:spPr>
          <a:xfrm>
            <a:off x="737407" y="2588425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FEA3715-D02A-CB48-AA43-A48FF6682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2271328"/>
            <a:ext cx="10143668" cy="343553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GB" dirty="0">
                <a:cs typeface="Calibri"/>
              </a:rPr>
              <a:t>3 </a:t>
            </a:r>
            <a:r>
              <a:rPr lang="en-GB" dirty="0" err="1">
                <a:cs typeface="Calibri"/>
              </a:rPr>
              <a:t>tipa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logičkih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operatora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2"/>
                </a:solidFill>
                <a:cs typeface="Calibri"/>
              </a:rPr>
              <a:t>! </a:t>
            </a:r>
            <a:r>
              <a:rPr lang="en-GB" dirty="0">
                <a:cs typeface="Calibri"/>
              </a:rPr>
              <a:t>   	</a:t>
            </a:r>
            <a:r>
              <a:rPr lang="en-GB" dirty="0" err="1">
                <a:cs typeface="Calibri"/>
              </a:rPr>
              <a:t>negacija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2"/>
                </a:solidFill>
                <a:cs typeface="Calibri"/>
              </a:rPr>
              <a:t>&amp;</a:t>
            </a:r>
            <a:r>
              <a:rPr lang="en-GB" dirty="0">
                <a:cs typeface="Calibri"/>
              </a:rPr>
              <a:t>  	</a:t>
            </a:r>
            <a:r>
              <a:rPr lang="en-GB" dirty="0" err="1">
                <a:cs typeface="Calibri"/>
              </a:rPr>
              <a:t>konjunkcija</a:t>
            </a:r>
            <a:endParaRPr lang="en-GB" dirty="0">
              <a:cs typeface="Calibri"/>
            </a:endParaRP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2"/>
                </a:solidFill>
                <a:cs typeface="Calibri"/>
              </a:rPr>
              <a:t>|</a:t>
            </a:r>
            <a:r>
              <a:rPr lang="en-GB" dirty="0">
                <a:cs typeface="Calibri"/>
              </a:rPr>
              <a:t>   	</a:t>
            </a:r>
            <a:r>
              <a:rPr lang="en-GB" dirty="0" err="1">
                <a:cs typeface="Calibri"/>
              </a:rPr>
              <a:t>disjunkcija</a:t>
            </a:r>
            <a:endParaRPr lang="en-GB" dirty="0">
              <a:cs typeface="Calibri"/>
            </a:endParaRPr>
          </a:p>
        </p:txBody>
      </p:sp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9AD9838-CC32-8444-BFF8-88018C644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4245" y="2780068"/>
            <a:ext cx="69723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6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Tipovi podataka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9B4D9B6-30A7-074F-8830-2B9B64433676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54CA831-DF9C-314C-AF68-B05D06377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638" y="1998368"/>
            <a:ext cx="10143668" cy="343553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endParaRPr lang="sr-Latn-RS" sz="2400">
              <a:cs typeface="Calibri"/>
            </a:endParaRPr>
          </a:p>
          <a:p>
            <a:r>
              <a:rPr lang="en-HR" err="1"/>
              <a:t>Brojevni</a:t>
            </a:r>
            <a:r>
              <a:rPr lang="en-HR"/>
              <a:t> – prirodni brojevi, ime tipa piše se malim početnim slovom</a:t>
            </a:r>
            <a:endParaRPr lang="sr-Latn-RS">
              <a:cs typeface="Calibri"/>
            </a:endParaRPr>
          </a:p>
          <a:p>
            <a:r>
              <a:rPr lang="en-HR" err="1"/>
              <a:t>Logički</a:t>
            </a:r>
            <a:r>
              <a:rPr lang="en-HR"/>
              <a:t> - </a:t>
            </a:r>
            <a:r>
              <a:rPr lang="en-HR" err="1"/>
              <a:t>Istina</a:t>
            </a:r>
            <a:r>
              <a:rPr lang="en-HR"/>
              <a:t>, </a:t>
            </a:r>
            <a:r>
              <a:rPr lang="en-HR" err="1"/>
              <a:t>Laž</a:t>
            </a:r>
            <a:r>
              <a:rPr lang="en-HR"/>
              <a:t>, </a:t>
            </a:r>
            <a:r>
              <a:rPr lang="en-HR" err="1"/>
              <a:t>Neodređeno</a:t>
            </a:r>
            <a:r>
              <a:rPr lang="en-HR"/>
              <a:t> - </a:t>
            </a:r>
            <a:r>
              <a:rPr lang="en-HR" err="1"/>
              <a:t>ime</a:t>
            </a:r>
            <a:r>
              <a:rPr lang="en-HR"/>
              <a:t> </a:t>
            </a:r>
            <a:r>
              <a:rPr lang="en-HR" err="1"/>
              <a:t>tipa</a:t>
            </a:r>
            <a:r>
              <a:rPr lang="en-HR"/>
              <a:t> </a:t>
            </a:r>
            <a:r>
              <a:rPr lang="en-HR" err="1"/>
              <a:t>piše</a:t>
            </a:r>
            <a:r>
              <a:rPr lang="en-HR"/>
              <a:t> se </a:t>
            </a:r>
            <a:r>
              <a:rPr lang="en-HR" err="1"/>
              <a:t>velikim</a:t>
            </a:r>
            <a:r>
              <a:rPr lang="en-HR"/>
              <a:t> </a:t>
            </a:r>
            <a:r>
              <a:rPr lang="en-HR" err="1"/>
              <a:t>početnim</a:t>
            </a:r>
            <a:r>
              <a:rPr lang="en-HR"/>
              <a:t> </a:t>
            </a:r>
            <a:r>
              <a:rPr lang="en-HR" err="1"/>
              <a:t>slovom</a:t>
            </a:r>
            <a:endParaRPr lang="en-HR" err="1">
              <a:cs typeface="Calibri"/>
            </a:endParaRPr>
          </a:p>
          <a:p>
            <a:r>
              <a:rPr lang="en-HR" err="1"/>
              <a:t>Lisni</a:t>
            </a:r>
            <a:r>
              <a:rPr lang="en-HR"/>
              <a:t> – </a:t>
            </a:r>
            <a:r>
              <a:rPr lang="en-HR" err="1"/>
              <a:t>liste</a:t>
            </a:r>
            <a:r>
              <a:rPr lang="en-HR"/>
              <a:t> </a:t>
            </a:r>
            <a:r>
              <a:rPr lang="en-HR" err="1"/>
              <a:t>koje</a:t>
            </a:r>
            <a:r>
              <a:rPr lang="en-HR"/>
              <a:t> </a:t>
            </a:r>
            <a:r>
              <a:rPr lang="en-HR" err="1"/>
              <a:t>mogu</a:t>
            </a:r>
            <a:r>
              <a:rPr lang="en-HR"/>
              <a:t> </a:t>
            </a:r>
            <a:r>
              <a:rPr lang="en-HR" err="1"/>
              <a:t>sadržavati</a:t>
            </a:r>
            <a:r>
              <a:rPr lang="en-HR"/>
              <a:t> </a:t>
            </a:r>
            <a:r>
              <a:rPr lang="en-HR" err="1"/>
              <a:t>brojevne</a:t>
            </a:r>
            <a:r>
              <a:rPr lang="en-HR"/>
              <a:t> </a:t>
            </a:r>
            <a:r>
              <a:rPr lang="en-HR" err="1"/>
              <a:t>i</a:t>
            </a:r>
            <a:r>
              <a:rPr lang="en-HR"/>
              <a:t> </a:t>
            </a:r>
            <a:r>
              <a:rPr lang="en-HR" err="1"/>
              <a:t>logičke</a:t>
            </a:r>
            <a:r>
              <a:rPr lang="en-HR"/>
              <a:t> </a:t>
            </a:r>
            <a:r>
              <a:rPr lang="en-HR" err="1"/>
              <a:t>tipove</a:t>
            </a:r>
            <a:r>
              <a:rPr lang="en-HR"/>
              <a:t> </a:t>
            </a:r>
            <a:r>
              <a:rPr lang="en-HR" err="1"/>
              <a:t>te</a:t>
            </a:r>
            <a:r>
              <a:rPr lang="en-HR"/>
              <a:t> </a:t>
            </a:r>
            <a:r>
              <a:rPr lang="en-HR" err="1"/>
              <a:t>druge</a:t>
            </a:r>
            <a:r>
              <a:rPr lang="en-HR"/>
              <a:t> </a:t>
            </a:r>
            <a:r>
              <a:rPr lang="en-HR" err="1"/>
              <a:t>liste</a:t>
            </a:r>
            <a:endParaRPr lang="en-HR" err="1">
              <a:cs typeface="Calibri"/>
            </a:endParaRPr>
          </a:p>
          <a:p>
            <a:r>
              <a:rPr lang="en-HR" err="1">
                <a:cs typeface="Calibri"/>
              </a:rPr>
              <a:t>Početno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slovo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imena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funkcije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govori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kojeg</a:t>
            </a:r>
            <a:r>
              <a:rPr lang="en-HR">
                <a:cs typeface="Calibri"/>
              </a:rPr>
              <a:t> je </a:t>
            </a:r>
            <a:r>
              <a:rPr lang="en-HR" err="1">
                <a:cs typeface="Calibri"/>
              </a:rPr>
              <a:t>tipa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povratna</a:t>
            </a:r>
            <a:r>
              <a:rPr lang="en-HR">
                <a:cs typeface="Calibri"/>
              </a:rPr>
              <a:t> </a:t>
            </a:r>
            <a:r>
              <a:rPr lang="en-HR" err="1">
                <a:cs typeface="Calibri"/>
              </a:rPr>
              <a:t>vrijednost</a:t>
            </a:r>
            <a:r>
              <a:rPr lang="en-HR">
                <a:cs typeface="Calibri"/>
              </a:rPr>
              <a:t> (</a:t>
            </a:r>
            <a:r>
              <a:rPr lang="en-HR" err="1">
                <a:cs typeface="Calibri"/>
              </a:rPr>
              <a:t>malo</a:t>
            </a:r>
            <a:r>
              <a:rPr lang="en-HR">
                <a:cs typeface="Calibri"/>
              </a:rPr>
              <a:t> – </a:t>
            </a:r>
            <a:r>
              <a:rPr lang="en-HR" err="1">
                <a:cs typeface="Calibri"/>
              </a:rPr>
              <a:t>brojevni</a:t>
            </a:r>
            <a:r>
              <a:rPr lang="en-HR">
                <a:cs typeface="Calibri"/>
              </a:rPr>
              <a:t>, </a:t>
            </a:r>
            <a:r>
              <a:rPr lang="en-HR" err="1">
                <a:cs typeface="Calibri"/>
              </a:rPr>
              <a:t>veliko</a:t>
            </a:r>
            <a:r>
              <a:rPr lang="en-HR">
                <a:cs typeface="Calibri"/>
              </a:rPr>
              <a:t> - </a:t>
            </a:r>
            <a:r>
              <a:rPr lang="en-HR" err="1">
                <a:cs typeface="Calibri"/>
              </a:rPr>
              <a:t>logički</a:t>
            </a:r>
            <a:r>
              <a:rPr lang="en-HR">
                <a:cs typeface="Calibri"/>
              </a:rPr>
              <a:t>)</a:t>
            </a:r>
          </a:p>
          <a:p>
            <a:endParaRPr lang="en-HR" sz="2400"/>
          </a:p>
          <a:p>
            <a:endParaRPr lang="en-HR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68180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Liste - primjeri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493AFB-F0AF-A945-8EC5-EB2F19428AC3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HR" sz="240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7443D72-CAE1-4747-8DF4-043964C443EC}"/>
              </a:ext>
            </a:extLst>
          </p:cNvPr>
          <p:cNvSpPr txBox="1">
            <a:spLocks/>
          </p:cNvSpPr>
          <p:nvPr/>
        </p:nvSpPr>
        <p:spPr>
          <a:xfrm>
            <a:off x="3650488" y="2780068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ubaci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ubaci L1 3 0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 listu L1 na indeks 0 ubaci broj 3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ubaci L1 L2 1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 listu L1 na indeks 1 ubaci listu L2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9BC0F9-6D37-0946-B5DB-67A1DB9081D4}"/>
              </a:ext>
            </a:extLst>
          </p:cNvPr>
          <p:cNvSpPr txBox="1">
            <a:spLocks/>
          </p:cNvSpPr>
          <p:nvPr/>
        </p:nvSpPr>
        <p:spPr>
          <a:xfrm>
            <a:off x="7459732" y="1962810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hr-HR" b="1">
                <a:solidFill>
                  <a:srgbClr val="ED7D31"/>
                </a:solidFill>
                <a:latin typeface="Calibri" panose="020F0502020204030204"/>
              </a:rPr>
              <a:t>iz</a:t>
            </a:r>
            <a:r>
              <a:rPr kumimoji="0" lang="hr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baci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hr-HR" sz="2400">
                <a:solidFill>
                  <a:prstClr val="black"/>
                </a:solidFill>
                <a:latin typeface="Calibri" panose="020F0502020204030204"/>
              </a:rPr>
              <a:t>iz</a:t>
            </a: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baci L1 1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r-HR" sz="2400">
                <a:solidFill>
                  <a:prstClr val="black"/>
                </a:solidFill>
                <a:latin typeface="Calibri" panose="020F0502020204030204"/>
              </a:rPr>
              <a:t>iz</a:t>
            </a: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liste L1 izbaci element sa indeksa 1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A855037-C157-8B49-9D5B-91ADCC4FFFD6}"/>
              </a:ext>
            </a:extLst>
          </p:cNvPr>
          <p:cNvSpPr txBox="1">
            <a:spLocks/>
          </p:cNvSpPr>
          <p:nvPr/>
        </p:nvSpPr>
        <p:spPr>
          <a:xfrm>
            <a:off x="671913" y="1998368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lista L1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deklaracija liste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5823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E0AEB-7105-8648-A2AA-9AFB4423C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HR" sz="5400"/>
              <a:t>Liste - primjeri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493AFB-F0AF-A945-8EC5-EB2F19428AC3}"/>
              </a:ext>
            </a:extLst>
          </p:cNvPr>
          <p:cNvSpPr txBox="1">
            <a:spLocks/>
          </p:cNvSpPr>
          <p:nvPr/>
        </p:nvSpPr>
        <p:spPr>
          <a:xfrm>
            <a:off x="946060" y="2751909"/>
            <a:ext cx="10143668" cy="343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CF9D9CF-AC21-3347-AD78-D995829D6644}"/>
              </a:ext>
            </a:extLst>
          </p:cNvPr>
          <p:cNvSpPr txBox="1">
            <a:spLocks/>
          </p:cNvSpPr>
          <p:nvPr/>
        </p:nvSpPr>
        <p:spPr>
          <a:xfrm>
            <a:off x="4322821" y="2093068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koliko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 = koliko L1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 poprima vrijednost duljine liste L1</a:t>
            </a: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4E59F9F-2442-4D4A-B2D7-DDE05A59559F}"/>
              </a:ext>
            </a:extLst>
          </p:cNvPr>
          <p:cNvSpPr txBox="1">
            <a:spLocks/>
          </p:cNvSpPr>
          <p:nvPr/>
        </p:nvSpPr>
        <p:spPr>
          <a:xfrm>
            <a:off x="7974426" y="2079534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ispisilistu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ispisilistu</a:t>
            </a:r>
            <a:r>
              <a:rPr lang="hr-HR" sz="240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L1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ispisuju se svi elementi liste unutar []</a:t>
            </a: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63DFF4-4E4A-ED42-8DE0-359AB29AEC4A}"/>
              </a:ext>
            </a:extLst>
          </p:cNvPr>
          <p:cNvSpPr txBox="1">
            <a:spLocks/>
          </p:cNvSpPr>
          <p:nvPr/>
        </p:nvSpPr>
        <p:spPr>
          <a:xfrm>
            <a:off x="808637" y="2250359"/>
            <a:ext cx="3252723" cy="36396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800" b="1" i="0" u="none" strike="noStrike" kern="1200" cap="none" spc="0" normalizeH="0" baseline="0" noProof="0">
              <a:ln>
                <a:noFill/>
              </a:ln>
              <a:solidFill>
                <a:srgbClr val="ED7D3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HR" sz="2800" b="1" i="0" u="none" strike="noStrike" kern="1200" cap="none" spc="0" normalizeH="0" baseline="0" noProof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dohvati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 = dohvati L1</a:t>
            </a:r>
            <a:r>
              <a:rPr lang="hr-HR" sz="2400">
                <a:solidFill>
                  <a:prstClr val="black"/>
                </a:solidFill>
                <a:latin typeface="Calibri" panose="020F0502020204030204"/>
              </a:rPr>
              <a:t> 2</a:t>
            </a:r>
            <a:endParaRPr kumimoji="0" lang="hr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hr-H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 poprima vrijednost elementa s indeksom 2 u listi L1</a:t>
            </a: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HR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4840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1566</Words>
  <Application>Microsoft Macintosh PowerPoint</Application>
  <PresentationFormat>Widescreen</PresentationFormat>
  <Paragraphs>269</Paragraphs>
  <Slides>37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Wingdings</vt:lpstr>
      <vt:lpstr>Office Theme</vt:lpstr>
      <vt:lpstr>Interpretacija programa  Druga domaća zadaća  </vt:lpstr>
      <vt:lpstr>Struktura programa</vt:lpstr>
      <vt:lpstr>Funkcije</vt:lpstr>
      <vt:lpstr>Funkcije</vt:lpstr>
      <vt:lpstr>Operatori i simboli</vt:lpstr>
      <vt:lpstr>Operatori i simboli</vt:lpstr>
      <vt:lpstr>Tipovi podataka</vt:lpstr>
      <vt:lpstr>Liste - primjeri</vt:lpstr>
      <vt:lpstr>Liste - primjeri</vt:lpstr>
      <vt:lpstr>Petlje  - ponovi i dok</vt:lpstr>
      <vt:lpstr>Petlje - primjeri</vt:lpstr>
      <vt:lpstr>Grananja  - ako i ako ... inače</vt:lpstr>
      <vt:lpstr>Grananja - primjeri</vt:lpstr>
      <vt:lpstr>Ostale ključne riječi</vt:lpstr>
      <vt:lpstr>Ostale ključne riječi  - primjeri</vt:lpstr>
      <vt:lpstr>Pretvorbe iz jednog tipa u drugi  - primjeri</vt:lpstr>
      <vt:lpstr>Simboličko ime</vt:lpstr>
      <vt:lpstr>Simboličko ime – BROJEVNI TIP</vt:lpstr>
      <vt:lpstr>Simboličko ime – LOGIČKI TIP</vt:lpstr>
      <vt:lpstr>Simboličko ime – LISNI TIP</vt:lpstr>
      <vt:lpstr>Revolucionarni robot</vt:lpstr>
      <vt:lpstr>Okolina: prikaz poda - MATRICA</vt:lpstr>
      <vt:lpstr>Naredbe: stanja</vt:lpstr>
      <vt:lpstr>Naredbe: POMAKNI | ODLETI</vt:lpstr>
      <vt:lpstr>Naredba: PRONAĐIMRLJU</vt:lpstr>
      <vt:lpstr>Naredba: POČISTI</vt:lpstr>
      <vt:lpstr>PowerPoint Presentation</vt:lpstr>
      <vt:lpstr>Naredba: Počisti</vt:lpstr>
      <vt:lpstr>Naredba: POČISTI</vt:lpstr>
      <vt:lpstr>Navedimo nekoliko primjera </vt:lpstr>
      <vt:lpstr>1. primjer</vt:lpstr>
      <vt:lpstr>2. primjer</vt:lpstr>
      <vt:lpstr>3. primjer</vt:lpstr>
      <vt:lpstr>3. primjer</vt:lpstr>
      <vt:lpstr>3. primjer</vt:lpstr>
      <vt:lpstr>3. primjer: dio ispisa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 Kozjak</dc:creator>
  <cp:lastModifiedBy>Iva Kozjak</cp:lastModifiedBy>
  <cp:revision>39</cp:revision>
  <dcterms:created xsi:type="dcterms:W3CDTF">2021-06-24T08:33:46Z</dcterms:created>
  <dcterms:modified xsi:type="dcterms:W3CDTF">2021-06-27T11:24:39Z</dcterms:modified>
</cp:coreProperties>
</file>

<file path=docProps/thumbnail.jpeg>
</file>